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74" r:id="rId3"/>
    <p:sldId id="277" r:id="rId4"/>
    <p:sldId id="278" r:id="rId5"/>
    <p:sldId id="279" r:id="rId6"/>
    <p:sldId id="256" r:id="rId7"/>
    <p:sldId id="264" r:id="rId8"/>
    <p:sldId id="281" r:id="rId9"/>
    <p:sldId id="282" r:id="rId10"/>
    <p:sldId id="266" r:id="rId11"/>
    <p:sldId id="272" r:id="rId12"/>
    <p:sldId id="283" r:id="rId13"/>
    <p:sldId id="267" r:id="rId14"/>
    <p:sldId id="268" r:id="rId15"/>
    <p:sldId id="270" r:id="rId16"/>
    <p:sldId id="257" r:id="rId17"/>
    <p:sldId id="258" r:id="rId18"/>
    <p:sldId id="262" r:id="rId19"/>
    <p:sldId id="260" r:id="rId20"/>
    <p:sldId id="261" r:id="rId21"/>
    <p:sldId id="273" r:id="rId22"/>
    <p:sldId id="276" r:id="rId23"/>
    <p:sldId id="271"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38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A71AD7A-FCAF-4725-B535-2E1E3521728C}" type="datetimeFigureOut">
              <a:rPr lang="en-GB" smtClean="0"/>
              <a:pPr/>
              <a:t>18/01/2022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6BC252A-1D51-473B-B406-A3E8135B4717}" type="slidenum">
              <a:rPr lang="en-GB" smtClean="0"/>
              <a:pPr/>
              <a:t>‹#›</a:t>
            </a:fld>
            <a:endParaRPr lang="en-GB"/>
          </a:p>
        </p:txBody>
      </p:sp>
    </p:spTree>
    <p:extLst>
      <p:ext uri="{BB962C8B-B14F-4D97-AF65-F5344CB8AC3E}">
        <p14:creationId xmlns:p14="http://schemas.microsoft.com/office/powerpoint/2010/main" val="3989192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03364ACA-E1B8-430C-8823-E4867BA16EC4}" type="slidenum">
              <a:rPr lang="en-US" altLang="en-US">
                <a:latin typeface="Arial" charset="0"/>
              </a:rPr>
              <a:pPr/>
              <a:t>22</a:t>
            </a:fld>
            <a:endParaRPr lang="en-US" altLang="en-US">
              <a:latin typeface="Arial"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158159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03364ACA-E1B8-430C-8823-E4867BA16EC4}" type="slidenum">
              <a:rPr lang="en-US" altLang="en-US">
                <a:latin typeface="Arial" charset="0"/>
              </a:rPr>
              <a:pPr/>
              <a:t>23</a:t>
            </a:fld>
            <a:endParaRPr lang="en-US" altLang="en-US">
              <a:latin typeface="Arial"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173690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C00794-BEC3-4570-9327-E4658C9CE2B3}" type="datetimeFigureOut">
              <a:rPr lang="en-GB" smtClean="0"/>
              <a:pPr/>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00794-BEC3-4570-9327-E4658C9CE2B3}" type="datetimeFigureOut">
              <a:rPr lang="en-GB" smtClean="0"/>
              <a:pPr/>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00794-BEC3-4570-9327-E4658C9CE2B3}" type="datetimeFigureOut">
              <a:rPr lang="en-GB" smtClean="0"/>
              <a:pPr/>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00794-BEC3-4570-9327-E4658C9CE2B3}" type="datetimeFigureOut">
              <a:rPr lang="en-GB" smtClean="0"/>
              <a:pPr/>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00794-BEC3-4570-9327-E4658C9CE2B3}" type="datetimeFigureOut">
              <a:rPr lang="en-GB" smtClean="0"/>
              <a:pPr/>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C00794-BEC3-4570-9327-E4658C9CE2B3}" type="datetimeFigureOut">
              <a:rPr lang="en-GB" smtClean="0"/>
              <a:pPr/>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C00794-BEC3-4570-9327-E4658C9CE2B3}" type="datetimeFigureOut">
              <a:rPr lang="en-GB" smtClean="0"/>
              <a:pPr/>
              <a:t>18/01/2022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C00794-BEC3-4570-9327-E4658C9CE2B3}" type="datetimeFigureOut">
              <a:rPr lang="en-GB" smtClean="0"/>
              <a:pPr/>
              <a:t>18/01/2022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00794-BEC3-4570-9327-E4658C9CE2B3}" type="datetimeFigureOut">
              <a:rPr lang="en-GB" smtClean="0"/>
              <a:pPr/>
              <a:t>18/01/2022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00794-BEC3-4570-9327-E4658C9CE2B3}" type="datetimeFigureOut">
              <a:rPr lang="en-GB" smtClean="0"/>
              <a:pPr/>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00794-BEC3-4570-9327-E4658C9CE2B3}" type="datetimeFigureOut">
              <a:rPr lang="en-GB" smtClean="0"/>
              <a:pPr/>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00794-BEC3-4570-9327-E4658C9CE2B3}" type="datetimeFigureOut">
              <a:rPr lang="en-GB" smtClean="0"/>
              <a:pPr/>
              <a:t>18/01/2022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16D53-EF9C-4B73-98B8-763FF657FAD7}"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bbc.co.uk/education" TargetMode="External"/><Relationship Id="rId7" Type="http://schemas.openxmlformats.org/officeDocument/2006/relationships/image" Target="../media/image15.jpeg"/><Relationship Id="rId2" Type="http://schemas.openxmlformats.org/officeDocument/2006/relationships/hyperlink" Target="https://www.bbc.co.uk/bitesize" TargetMode="External"/><Relationship Id="rId1" Type="http://schemas.openxmlformats.org/officeDocument/2006/relationships/slideLayout" Target="../slideLayouts/slideLayout7.xml"/><Relationship Id="rId6" Type="http://schemas.openxmlformats.org/officeDocument/2006/relationships/hyperlink" Target="http://primaryhomeworkhelp.co.uk/" TargetMode="External"/><Relationship Id="rId5" Type="http://schemas.openxmlformats.org/officeDocument/2006/relationships/hyperlink" Target="http://www.icteachers.co.uk/children/children_sats.htm" TargetMode="External"/><Relationship Id="rId4" Type="http://schemas.openxmlformats.org/officeDocument/2006/relationships/hyperlink" Target="http://www.educationquizzes.com/ks2/math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gi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cgpbooks.co.uk/School/books_ks2_english_studybooks.book_EHR24.pageFlip_EHR24?p=13&amp;c=EHR24" TargetMode="External"/><Relationship Id="rId5" Type="http://schemas.openxmlformats.org/officeDocument/2006/relationships/image" Target="../media/image18.gif"/><Relationship Id="rId4" Type="http://schemas.openxmlformats.org/officeDocument/2006/relationships/hyperlink" Target="https://www.cgpbooks.co.uk/School/books_ks2_english_studybooks.book_EHR24.pageFlip_EHR24?p=12&amp;c=EHR2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2.gif"/><Relationship Id="rId2" Type="http://schemas.openxmlformats.org/officeDocument/2006/relationships/hyperlink" Target="https://www.cgpbooks.co.uk/School/books_ks2_english_studybooks.book_EHR24.book_EHW24.pageFlip_EHW24?p=1&amp;c=EHW24" TargetMode="External"/><Relationship Id="rId1" Type="http://schemas.openxmlformats.org/officeDocument/2006/relationships/slideLayout" Target="../slideLayouts/slideLayout2.xml"/><Relationship Id="rId6" Type="http://schemas.openxmlformats.org/officeDocument/2006/relationships/hyperlink" Target="https://www.cgpbooks.co.uk/School/books_ks2_english_studybooks.book_EHR24.book_EHW24.pageFlip_EHW24?p=5&amp;c=EHW24" TargetMode="External"/><Relationship Id="rId5" Type="http://schemas.openxmlformats.org/officeDocument/2006/relationships/image" Target="../media/image21.gif"/><Relationship Id="rId4" Type="http://schemas.openxmlformats.org/officeDocument/2006/relationships/hyperlink" Target="https://www.cgpbooks.co.uk/School/books_ks2_english_studybooks.book_EHR24.book_EHW24.pageFlip_EHW24?p=3&amp;c=EHW2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5.gif"/><Relationship Id="rId2" Type="http://schemas.openxmlformats.org/officeDocument/2006/relationships/hyperlink" Target="https://www.cgpbooks.co.uk/School/books_ks2_GPS.book_EGR22.pageFlip_EGR22?p=1&amp;c=EGR22" TargetMode="External"/><Relationship Id="rId1" Type="http://schemas.openxmlformats.org/officeDocument/2006/relationships/slideLayout" Target="../slideLayouts/slideLayout2.xml"/><Relationship Id="rId6" Type="http://schemas.openxmlformats.org/officeDocument/2006/relationships/hyperlink" Target="https://www.cgpbooks.co.uk/School/books_ks2_GPS.book_EGR22.pageFlip_EGR22?p=11&amp;c=EGR22" TargetMode="External"/><Relationship Id="rId5" Type="http://schemas.openxmlformats.org/officeDocument/2006/relationships/image" Target="../media/image24.gif"/><Relationship Id="rId4" Type="http://schemas.openxmlformats.org/officeDocument/2006/relationships/hyperlink" Target="https://www.cgpbooks.co.uk/School/books_ks2_GPS.book_EGR22.pageFlip_EGR22?p=7&amp;c=EGR22"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cgpbooks.co.uk/School/books_KS2_Maths_Study_Book_Range.book_MLFR21.pageFlip_MLFR21?p=6&amp;c=MLFR21" TargetMode="External"/><Relationship Id="rId13" Type="http://schemas.openxmlformats.org/officeDocument/2006/relationships/image" Target="../media/image31.gif"/><Relationship Id="rId3" Type="http://schemas.openxmlformats.org/officeDocument/2006/relationships/image" Target="../media/image26.gif"/><Relationship Id="rId7" Type="http://schemas.openxmlformats.org/officeDocument/2006/relationships/image" Target="../media/image28.gif"/><Relationship Id="rId12" Type="http://schemas.openxmlformats.org/officeDocument/2006/relationships/hyperlink" Target="https://www.cgpbooks.co.uk/School/books_KS2_Maths_Study_Book_Range.book_MLFR21.pageFlip_MLFR21?p=7&amp;c=MLFR21" TargetMode="External"/><Relationship Id="rId2" Type="http://schemas.openxmlformats.org/officeDocument/2006/relationships/hyperlink" Target="https://www.cgpbooks.co.uk/School/books_KS2_Maths_Study_Book_Range.book_MLFR21.pageFlip_MLFR21?p=10&amp;c=MLFR21" TargetMode="External"/><Relationship Id="rId1" Type="http://schemas.openxmlformats.org/officeDocument/2006/relationships/slideLayout" Target="../slideLayouts/slideLayout2.xml"/><Relationship Id="rId6" Type="http://schemas.openxmlformats.org/officeDocument/2006/relationships/hyperlink" Target="https://www.cgpbooks.co.uk/School/books_KS2_Maths_Study_Book_Range.book_MLHR21.pageFlip_MLHR21?p=4&amp;c=MLHR21" TargetMode="External"/><Relationship Id="rId11" Type="http://schemas.openxmlformats.org/officeDocument/2006/relationships/image" Target="../media/image30.gif"/><Relationship Id="rId5" Type="http://schemas.openxmlformats.org/officeDocument/2006/relationships/image" Target="../media/image27.gif"/><Relationship Id="rId10" Type="http://schemas.openxmlformats.org/officeDocument/2006/relationships/hyperlink" Target="https://www.cgpbooks.co.uk/School/books_KS2_Maths_Study_Book_Range.book_MLFR21.pageFlip_MLFR21?p=8&amp;c=MLFR21" TargetMode="External"/><Relationship Id="rId4" Type="http://schemas.openxmlformats.org/officeDocument/2006/relationships/hyperlink" Target="https://www.cgpbooks.co.uk/School/books_KS2_Maths_Study_Book_Range.book_MLHR21.pageFlip_MLHR21?p=1&amp;c=MLHR21" TargetMode="External"/><Relationship Id="rId9" Type="http://schemas.openxmlformats.org/officeDocument/2006/relationships/image" Target="../media/image29.gif"/><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5.gif"/><Relationship Id="rId2" Type="http://schemas.openxmlformats.org/officeDocument/2006/relationships/hyperlink" Target="https://www.cgpbooks.co.uk/School/books_KS2_Maths_Study_Book_Range.book_MHR25.book_MHW25.pageFlip_MHW25?p=4&amp;c=MHW25" TargetMode="External"/><Relationship Id="rId1" Type="http://schemas.openxmlformats.org/officeDocument/2006/relationships/slideLayout" Target="../slideLayouts/slideLayout2.xml"/><Relationship Id="rId6" Type="http://schemas.openxmlformats.org/officeDocument/2006/relationships/hyperlink" Target="https://www.cgpbooks.co.uk/School/books_KS2_Maths_Study_Book_Range.book_MHR25.book_MHW25.pageFlip_MHW25?p=6&amp;c=MHW25" TargetMode="External"/><Relationship Id="rId5" Type="http://schemas.openxmlformats.org/officeDocument/2006/relationships/image" Target="../media/image34.gif"/><Relationship Id="rId4" Type="http://schemas.openxmlformats.org/officeDocument/2006/relationships/hyperlink" Target="https://www.cgpbooks.co.uk/School/books_KS2_Maths_Study_Book_Range.book_MHR25.book_MHW25.pageFlip_MHW25?p=1&amp;c=MHW25"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KS2 SATS 2022</a:t>
            </a:r>
          </a:p>
        </p:txBody>
      </p:sp>
      <p:pic>
        <p:nvPicPr>
          <p:cNvPr id="4" name="Picture 3" descr="C:\Users\christine.willoughby@school\AppData\Local\Microsoft\Windows\Temporary Internet Files\Content.IE5\WI0XL91H\Gentleshaw-Primary-Academy-Logo-Red-BackgroundV5.png"/>
          <p:cNvPicPr/>
          <p:nvPr/>
        </p:nvPicPr>
        <p:blipFill rotWithShape="1">
          <a:blip r:embed="rId2" cstate="print">
            <a:extLst>
              <a:ext uri="{28A0092B-C50C-407E-A947-70E740481C1C}">
                <a14:useLocalDpi xmlns:a14="http://schemas.microsoft.com/office/drawing/2010/main" val="0"/>
              </a:ext>
            </a:extLst>
          </a:blip>
          <a:srcRect l="19611" t="9310" r="18900" b="8896"/>
          <a:stretch/>
        </p:blipFill>
        <p:spPr bwMode="auto">
          <a:xfrm>
            <a:off x="2674478" y="2276872"/>
            <a:ext cx="3801393" cy="3652614"/>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REPORTING RESULTS </a:t>
            </a:r>
          </a:p>
        </p:txBody>
      </p:sp>
      <p:sp>
        <p:nvSpPr>
          <p:cNvPr id="16387" name="TextBox 2"/>
          <p:cNvSpPr txBox="1">
            <a:spLocks noChangeArrowheads="1"/>
          </p:cNvSpPr>
          <p:nvPr/>
        </p:nvSpPr>
        <p:spPr bwMode="auto">
          <a:xfrm>
            <a:off x="660400" y="1828800"/>
            <a:ext cx="8229600" cy="3970318"/>
          </a:xfrm>
          <a:prstGeom prst="rect">
            <a:avLst/>
          </a:prstGeom>
          <a:noFill/>
          <a:ln w="9525">
            <a:noFill/>
            <a:miter lim="800000"/>
            <a:headEnd/>
            <a:tailEnd/>
          </a:ln>
        </p:spPr>
        <p:txBody>
          <a:bodyPr>
            <a:spAutoFit/>
          </a:bodyPr>
          <a:lstStyle/>
          <a:p>
            <a:pPr marL="342900" indent="-342900">
              <a:buFont typeface="Arial" charset="0"/>
              <a:buChar char="•"/>
            </a:pPr>
            <a:r>
              <a:rPr lang="en-JM" altLang="en-US" sz="2400" dirty="0">
                <a:latin typeface="Comic Sans MS" pitchFamily="66" charset="0"/>
              </a:rPr>
              <a:t>Children’s achievement will be measured and reported on in school performance tables.</a:t>
            </a:r>
          </a:p>
          <a:p>
            <a:pPr marL="342900" indent="-342900">
              <a:buFont typeface="Arial" charset="0"/>
              <a:buChar char="•"/>
            </a:pPr>
            <a:endParaRPr lang="en-JM" altLang="en-US" sz="2400" dirty="0">
              <a:latin typeface="Comic Sans MS" pitchFamily="66" charset="0"/>
            </a:endParaRPr>
          </a:p>
          <a:p>
            <a:pPr marL="342900" indent="-342900">
              <a:buFont typeface="Arial" charset="0"/>
              <a:buChar char="•"/>
            </a:pPr>
            <a:r>
              <a:rPr lang="en-JM" altLang="en-US" sz="2400" dirty="0">
                <a:latin typeface="Comic Sans MS" pitchFamily="66" charset="0"/>
              </a:rPr>
              <a:t>Teacher assessments will be passed on to secondary schools, however we also have in depth transition meetings and overall teacher assessments are shared.</a:t>
            </a:r>
          </a:p>
          <a:p>
            <a:pPr marL="342900" indent="-342900">
              <a:buFont typeface="Arial" charset="0"/>
              <a:buChar char="•"/>
            </a:pPr>
            <a:endParaRPr lang="en-JM" altLang="en-US" sz="2400" dirty="0">
              <a:latin typeface="Comic Sans MS" pitchFamily="66" charset="0"/>
            </a:endParaRPr>
          </a:p>
          <a:p>
            <a:pPr marL="342900" indent="-342900">
              <a:buFont typeface="Arial" charset="0"/>
              <a:buChar char="•"/>
            </a:pPr>
            <a:r>
              <a:rPr lang="en-GB" altLang="en-US" sz="2400" dirty="0">
                <a:latin typeface="Comic Sans MS" pitchFamily="66" charset="0"/>
              </a:rPr>
              <a:t>The papers are returned in early July.</a:t>
            </a:r>
          </a:p>
          <a:p>
            <a:pPr marL="342900" indent="-342900">
              <a:spcBef>
                <a:spcPct val="50000"/>
              </a:spcBef>
              <a:buFont typeface="Arial" charset="0"/>
              <a:buChar char="•"/>
            </a:pPr>
            <a:r>
              <a:rPr lang="en-GB" altLang="en-US" sz="2400" dirty="0">
                <a:latin typeface="Comic Sans MS" pitchFamily="66" charset="0"/>
              </a:rPr>
              <a:t>Written reports are given at the end of the summer term along with your child’s results. </a:t>
            </a:r>
            <a:endParaRPr lang="en-JM" altLang="en-US" sz="2400"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20000"/>
              </a:lnSpc>
            </a:pPr>
            <a:r>
              <a:rPr lang="en-GB" dirty="0">
                <a:latin typeface="Comic Sans MS" panose="030F0702030302020204" pitchFamily="66" charset="0"/>
              </a:rPr>
              <a:t>Instead of receiving levels as happened in previous years, each pupil sitting the tests will receive:</a:t>
            </a:r>
          </a:p>
          <a:p>
            <a:pPr>
              <a:lnSpc>
                <a:spcPct val="120000"/>
              </a:lnSpc>
            </a:pPr>
            <a:r>
              <a:rPr lang="en-GB" dirty="0">
                <a:latin typeface="Comic Sans MS" panose="030F0702030302020204" pitchFamily="66" charset="0"/>
              </a:rPr>
              <a:t>A raw score – the total number of marks scored in the test </a:t>
            </a:r>
          </a:p>
          <a:p>
            <a:pPr>
              <a:lnSpc>
                <a:spcPct val="120000"/>
              </a:lnSpc>
            </a:pPr>
            <a:r>
              <a:rPr lang="en-GB" dirty="0">
                <a:latin typeface="Comic Sans MS" panose="030F0702030302020204" pitchFamily="66" charset="0"/>
              </a:rPr>
              <a:t>A scaled score – based on the raw score converted after the test. </a:t>
            </a:r>
          </a:p>
          <a:p>
            <a:pPr>
              <a:lnSpc>
                <a:spcPct val="120000"/>
              </a:lnSpc>
            </a:pPr>
            <a:r>
              <a:rPr lang="en-GB" dirty="0">
                <a:latin typeface="Comic Sans MS" panose="030F0702030302020204" pitchFamily="66" charset="0"/>
              </a:rPr>
              <a:t>100 = threshold/met the standard expected  </a:t>
            </a:r>
          </a:p>
          <a:p>
            <a:pPr>
              <a:lnSpc>
                <a:spcPct val="120000"/>
              </a:lnSpc>
            </a:pPr>
            <a:r>
              <a:rPr lang="en-GB" dirty="0">
                <a:latin typeface="Comic Sans MS" panose="030F0702030302020204" pitchFamily="66" charset="0"/>
              </a:rPr>
              <a:t>Confirmation of whether or not they have attained the national standard</a:t>
            </a:r>
          </a:p>
        </p:txBody>
      </p:sp>
      <p:sp>
        <p:nvSpPr>
          <p:cNvPr id="4" name="Title 3"/>
          <p:cNvSpPr txBox="1">
            <a:spLocks noGrp="1"/>
          </p:cNvSpPr>
          <p:nvPr>
            <p:ph type="title"/>
          </p:nvPr>
        </p:nvSpPr>
        <p:spPr>
          <a:xfrm>
            <a:off x="0" y="338306"/>
            <a:ext cx="9144000" cy="1015663"/>
          </a:xfrm>
          <a:prstGeom prst="rect">
            <a:avLst/>
          </a:prstGeom>
          <a:solidFill>
            <a:srgbClr val="FF0000"/>
          </a:solidFill>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REPORTING RESULTS 2</a:t>
            </a:r>
          </a:p>
        </p:txBody>
      </p:sp>
    </p:spTree>
    <p:extLst>
      <p:ext uri="{BB962C8B-B14F-4D97-AF65-F5344CB8AC3E}">
        <p14:creationId xmlns:p14="http://schemas.microsoft.com/office/powerpoint/2010/main" val="3927910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69032" y="260648"/>
            <a:ext cx="8567464" cy="830997"/>
          </a:xfrm>
          <a:prstGeom prst="rect">
            <a:avLst/>
          </a:prstGeom>
          <a:solidFill>
            <a:srgbClr val="FF0000"/>
          </a:solidFill>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buNone/>
              <a:defRPr/>
            </a:pPr>
            <a:r>
              <a:rPr lang="en-GB" altLang="en-US" sz="4800" dirty="0">
                <a:effectLst>
                  <a:outerShdw blurRad="38100" dist="38100" dir="2700000" algn="tl">
                    <a:srgbClr val="FFFFFF"/>
                  </a:outerShdw>
                </a:effectLst>
                <a:latin typeface="Comic Sans MS" pitchFamily="66" charset="0"/>
              </a:rPr>
              <a:t>Understanding the Score</a:t>
            </a:r>
          </a:p>
        </p:txBody>
      </p:sp>
      <p:sp>
        <p:nvSpPr>
          <p:cNvPr id="6" name="Subtitle 2"/>
          <p:cNvSpPr txBox="1">
            <a:spLocks/>
          </p:cNvSpPr>
          <p:nvPr/>
        </p:nvSpPr>
        <p:spPr>
          <a:xfrm>
            <a:off x="2476723" y="1453339"/>
            <a:ext cx="6555705" cy="4569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dirty="0">
                <a:latin typeface="Comic Sans MS" panose="030F0702030302020204" pitchFamily="66" charset="0"/>
              </a:rPr>
              <a:t>Top scaled score of 120</a:t>
            </a:r>
          </a:p>
          <a:p>
            <a:r>
              <a:rPr lang="en-GB" sz="3600" dirty="0">
                <a:latin typeface="Comic Sans MS" panose="030F0702030302020204" pitchFamily="66" charset="0"/>
              </a:rPr>
              <a:t>Lowest scaled score of 80. </a:t>
            </a:r>
          </a:p>
          <a:p>
            <a:r>
              <a:rPr lang="en-GB" sz="3600" dirty="0">
                <a:latin typeface="Comic Sans MS" panose="030F0702030302020204" pitchFamily="66" charset="0"/>
              </a:rPr>
              <a:t>Scaled score of 100 or more met the expected standard</a:t>
            </a:r>
          </a:p>
          <a:p>
            <a:r>
              <a:rPr lang="en-GB" sz="3600" dirty="0">
                <a:latin typeface="Comic Sans MS" panose="030F0702030302020204" pitchFamily="66" charset="0"/>
              </a:rPr>
              <a:t>Scaled score of 99 or below not met the expected standard.</a:t>
            </a:r>
            <a:endParaRPr lang="en-GB" sz="3600" b="1" dirty="0">
              <a:latin typeface="Comic Sans MS" panose="030F0702030302020204" pitchFamily="66" charset="0"/>
            </a:endParaRPr>
          </a:p>
        </p:txBody>
      </p:sp>
      <p:grpSp>
        <p:nvGrpSpPr>
          <p:cNvPr id="26" name="Group 25"/>
          <p:cNvGrpSpPr/>
          <p:nvPr/>
        </p:nvGrpSpPr>
        <p:grpSpPr>
          <a:xfrm>
            <a:off x="251520" y="2117970"/>
            <a:ext cx="2103258" cy="3240360"/>
            <a:chOff x="108992" y="2132856"/>
            <a:chExt cx="2103258" cy="3240360"/>
          </a:xfrm>
        </p:grpSpPr>
        <p:sp>
          <p:nvSpPr>
            <p:cNvPr id="23" name="Rectangle 22"/>
            <p:cNvSpPr/>
            <p:nvPr/>
          </p:nvSpPr>
          <p:spPr>
            <a:xfrm>
              <a:off x="108992" y="2132856"/>
              <a:ext cx="2103258" cy="324036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12" name="Straight Arrow Connector 11"/>
            <p:cNvCxnSpPr/>
            <p:nvPr/>
          </p:nvCxnSpPr>
          <p:spPr>
            <a:xfrm>
              <a:off x="899592" y="2232402"/>
              <a:ext cx="0" cy="2924790"/>
            </a:xfrm>
            <a:prstGeom prst="straightConnector1">
              <a:avLst/>
            </a:prstGeom>
            <a:ln w="57150">
              <a:solidFill>
                <a:srgbClr val="FF000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647564" y="3752146"/>
              <a:ext cx="50405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108992" y="3567480"/>
              <a:ext cx="720080" cy="369332"/>
            </a:xfrm>
            <a:prstGeom prst="rect">
              <a:avLst/>
            </a:prstGeom>
            <a:noFill/>
          </p:spPr>
          <p:txBody>
            <a:bodyPr wrap="square" rtlCol="0">
              <a:spAutoFit/>
            </a:bodyPr>
            <a:lstStyle/>
            <a:p>
              <a:r>
                <a:rPr lang="en-GB" dirty="0">
                  <a:solidFill>
                    <a:schemeClr val="bg1"/>
                  </a:solidFill>
                </a:rPr>
                <a:t>100</a:t>
              </a:r>
            </a:p>
          </p:txBody>
        </p:sp>
        <p:sp>
          <p:nvSpPr>
            <p:cNvPr id="18" name="TextBox 17"/>
            <p:cNvSpPr txBox="1"/>
            <p:nvPr/>
          </p:nvSpPr>
          <p:spPr>
            <a:xfrm>
              <a:off x="108992" y="2899941"/>
              <a:ext cx="720080" cy="369332"/>
            </a:xfrm>
            <a:prstGeom prst="rect">
              <a:avLst/>
            </a:prstGeom>
            <a:noFill/>
          </p:spPr>
          <p:txBody>
            <a:bodyPr wrap="square" rtlCol="0">
              <a:spAutoFit/>
            </a:bodyPr>
            <a:lstStyle/>
            <a:p>
              <a:r>
                <a:rPr lang="en-GB" dirty="0">
                  <a:solidFill>
                    <a:schemeClr val="bg1"/>
                  </a:solidFill>
                </a:rPr>
                <a:t>110</a:t>
              </a:r>
            </a:p>
          </p:txBody>
        </p:sp>
        <p:sp>
          <p:nvSpPr>
            <p:cNvPr id="19" name="TextBox 18"/>
            <p:cNvSpPr txBox="1"/>
            <p:nvPr/>
          </p:nvSpPr>
          <p:spPr>
            <a:xfrm>
              <a:off x="108992" y="2232402"/>
              <a:ext cx="720080" cy="369332"/>
            </a:xfrm>
            <a:prstGeom prst="rect">
              <a:avLst/>
            </a:prstGeom>
            <a:noFill/>
          </p:spPr>
          <p:txBody>
            <a:bodyPr wrap="square" rtlCol="0">
              <a:spAutoFit/>
            </a:bodyPr>
            <a:lstStyle/>
            <a:p>
              <a:r>
                <a:rPr lang="en-GB" dirty="0">
                  <a:solidFill>
                    <a:schemeClr val="bg1"/>
                  </a:solidFill>
                </a:rPr>
                <a:t>120</a:t>
              </a:r>
            </a:p>
          </p:txBody>
        </p:sp>
        <p:sp>
          <p:nvSpPr>
            <p:cNvPr id="20" name="TextBox 19"/>
            <p:cNvSpPr txBox="1"/>
            <p:nvPr/>
          </p:nvSpPr>
          <p:spPr>
            <a:xfrm>
              <a:off x="108992" y="4900454"/>
              <a:ext cx="720080" cy="369332"/>
            </a:xfrm>
            <a:prstGeom prst="rect">
              <a:avLst/>
            </a:prstGeom>
            <a:noFill/>
          </p:spPr>
          <p:txBody>
            <a:bodyPr wrap="square" rtlCol="0">
              <a:spAutoFit/>
            </a:bodyPr>
            <a:lstStyle/>
            <a:p>
              <a:r>
                <a:rPr lang="en-GB" dirty="0">
                  <a:solidFill>
                    <a:schemeClr val="bg1"/>
                  </a:solidFill>
                </a:rPr>
                <a:t>80</a:t>
              </a:r>
            </a:p>
          </p:txBody>
        </p:sp>
        <p:sp>
          <p:nvSpPr>
            <p:cNvPr id="21" name="TextBox 20"/>
            <p:cNvSpPr txBox="1"/>
            <p:nvPr/>
          </p:nvSpPr>
          <p:spPr>
            <a:xfrm>
              <a:off x="108992" y="4232915"/>
              <a:ext cx="720080" cy="369332"/>
            </a:xfrm>
            <a:prstGeom prst="rect">
              <a:avLst/>
            </a:prstGeom>
            <a:noFill/>
          </p:spPr>
          <p:txBody>
            <a:bodyPr wrap="square" rtlCol="0">
              <a:spAutoFit/>
            </a:bodyPr>
            <a:lstStyle/>
            <a:p>
              <a:r>
                <a:rPr lang="en-GB" dirty="0">
                  <a:solidFill>
                    <a:schemeClr val="bg1"/>
                  </a:solidFill>
                </a:rPr>
                <a:t>90</a:t>
              </a:r>
            </a:p>
          </p:txBody>
        </p:sp>
        <p:sp>
          <p:nvSpPr>
            <p:cNvPr id="22" name="TextBox 21"/>
            <p:cNvSpPr txBox="1"/>
            <p:nvPr/>
          </p:nvSpPr>
          <p:spPr>
            <a:xfrm>
              <a:off x="1168134" y="3327375"/>
              <a:ext cx="1044116" cy="923330"/>
            </a:xfrm>
            <a:prstGeom prst="rect">
              <a:avLst/>
            </a:prstGeom>
            <a:noFill/>
          </p:spPr>
          <p:txBody>
            <a:bodyPr wrap="square" rtlCol="0">
              <a:spAutoFit/>
            </a:bodyPr>
            <a:lstStyle/>
            <a:p>
              <a:r>
                <a:rPr lang="en-GB" dirty="0">
                  <a:solidFill>
                    <a:schemeClr val="bg1"/>
                  </a:solidFill>
                </a:rPr>
                <a:t>The Expected Standard</a:t>
              </a:r>
            </a:p>
          </p:txBody>
        </p:sp>
      </p:grpSp>
    </p:spTree>
    <p:extLst>
      <p:ext uri="{BB962C8B-B14F-4D97-AF65-F5344CB8AC3E}">
        <p14:creationId xmlns:p14="http://schemas.microsoft.com/office/powerpoint/2010/main" val="346125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533400" y="1219200"/>
            <a:ext cx="8610600" cy="5305425"/>
          </a:xfrm>
        </p:spPr>
        <p:txBody>
          <a:bodyPr>
            <a:normAutofit lnSpcReduction="10000"/>
          </a:bodyPr>
          <a:lstStyle/>
          <a:p>
            <a:pPr eaLnBrk="1" hangingPunct="1">
              <a:lnSpc>
                <a:spcPct val="120000"/>
              </a:lnSpc>
            </a:pPr>
            <a:r>
              <a:rPr lang="en-GB" altLang="en-US" sz="2400" dirty="0">
                <a:latin typeface="Comic Sans MS" pitchFamily="66" charset="0"/>
              </a:rPr>
              <a:t>Try not to put pressure on your child.</a:t>
            </a:r>
          </a:p>
          <a:p>
            <a:pPr eaLnBrk="1" hangingPunct="1">
              <a:lnSpc>
                <a:spcPct val="120000"/>
              </a:lnSpc>
            </a:pPr>
            <a:r>
              <a:rPr lang="en-GB" altLang="en-US" sz="2400" dirty="0">
                <a:latin typeface="Comic Sans MS" pitchFamily="66" charset="0"/>
              </a:rPr>
              <a:t>Support with homework and targets that have been discussed at Parents’ Evening.</a:t>
            </a:r>
          </a:p>
          <a:p>
            <a:pPr eaLnBrk="1" hangingPunct="1">
              <a:lnSpc>
                <a:spcPct val="120000"/>
              </a:lnSpc>
            </a:pPr>
            <a:r>
              <a:rPr lang="en-GB" altLang="en-US" sz="2400" dirty="0">
                <a:latin typeface="Comic Sans MS" pitchFamily="66" charset="0"/>
              </a:rPr>
              <a:t>Read regularly and discuss a variety of texts – not just ‘listening’ to your child read.</a:t>
            </a:r>
          </a:p>
          <a:p>
            <a:pPr eaLnBrk="1" hangingPunct="1">
              <a:lnSpc>
                <a:spcPct val="120000"/>
              </a:lnSpc>
            </a:pPr>
            <a:r>
              <a:rPr lang="en-GB" altLang="en-US" sz="2400" dirty="0">
                <a:latin typeface="Comic Sans MS" pitchFamily="66" charset="0"/>
              </a:rPr>
              <a:t>Short bursts of mental maths, times tables and problem solving etc.</a:t>
            </a:r>
          </a:p>
          <a:p>
            <a:pPr eaLnBrk="1" hangingPunct="1">
              <a:lnSpc>
                <a:spcPct val="120000"/>
              </a:lnSpc>
            </a:pPr>
            <a:r>
              <a:rPr lang="en-GB" altLang="en-US" sz="2400" dirty="0">
                <a:latin typeface="Comic Sans MS" pitchFamily="66" charset="0"/>
              </a:rPr>
              <a:t>Use the previous test papers only if advised by teachers, as they are used in school as assessment and practise for the children.  Using the same papers at home makes it difficult for us to prepare the children adequately.</a:t>
            </a:r>
            <a:endParaRPr lang="en-US" altLang="en-US" sz="2400" dirty="0">
              <a:latin typeface="Comic Sans MS" pitchFamily="66" charset="0"/>
            </a:endParaRPr>
          </a:p>
        </p:txBody>
      </p:sp>
      <p:sp>
        <p:nvSpPr>
          <p:cNvPr id="4" name="TextBox 3"/>
          <p:cNvSpPr txBox="1"/>
          <p:nvPr/>
        </p:nvSpPr>
        <p:spPr>
          <a:xfrm>
            <a:off x="0" y="152400"/>
            <a:ext cx="916940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a:effectLst>
                  <a:outerShdw blurRad="38100" dist="38100" dir="2700000" algn="tl">
                    <a:srgbClr val="FFFFFF"/>
                  </a:outerShdw>
                </a:effectLst>
                <a:latin typeface="Comic Sans MS" pitchFamily="66" charset="0"/>
              </a:rPr>
              <a:t>HELPING AT HOME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95288" y="1905000"/>
            <a:ext cx="84978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defRPr/>
            </a:pPr>
            <a:r>
              <a:rPr lang="en-GB" sz="3600" dirty="0">
                <a:latin typeface="Comic Sans MS" charset="0"/>
                <a:cs typeface="Arial" charset="0"/>
              </a:rPr>
              <a:t>Early nights and lots of sleep</a:t>
            </a:r>
          </a:p>
          <a:p>
            <a:pPr algn="ctr">
              <a:spcBef>
                <a:spcPct val="50000"/>
              </a:spcBef>
              <a:defRPr/>
            </a:pPr>
            <a:r>
              <a:rPr lang="en-GB" sz="3600" dirty="0">
                <a:latin typeface="Comic Sans MS" charset="0"/>
                <a:cs typeface="Arial" charset="0"/>
              </a:rPr>
              <a:t>Good attendance</a:t>
            </a:r>
          </a:p>
          <a:p>
            <a:pPr algn="ctr">
              <a:spcBef>
                <a:spcPct val="50000"/>
              </a:spcBef>
              <a:defRPr/>
            </a:pPr>
            <a:r>
              <a:rPr lang="en-GB" sz="3600" dirty="0">
                <a:latin typeface="Comic Sans MS" charset="0"/>
                <a:cs typeface="Arial" charset="0"/>
              </a:rPr>
              <a:t>Good punctuality</a:t>
            </a:r>
          </a:p>
          <a:p>
            <a:pPr algn="ctr">
              <a:spcBef>
                <a:spcPct val="50000"/>
              </a:spcBef>
              <a:defRPr/>
            </a:pPr>
            <a:r>
              <a:rPr lang="en-GB" sz="3600" dirty="0">
                <a:latin typeface="Comic Sans MS" charset="0"/>
                <a:cs typeface="Arial" charset="0"/>
              </a:rPr>
              <a:t>A good breakfast</a:t>
            </a:r>
          </a:p>
          <a:p>
            <a:pPr algn="ctr">
              <a:spcBef>
                <a:spcPct val="50000"/>
              </a:spcBef>
              <a:defRPr/>
            </a:pPr>
            <a:r>
              <a:rPr lang="en-GB" sz="3600" b="1" dirty="0">
                <a:latin typeface="Comic Sans MS" charset="0"/>
                <a:cs typeface="Arial" charset="0"/>
              </a:rPr>
              <a:t>LOTS OF PRAISE AND ENCOURAGEMENT!</a:t>
            </a:r>
          </a:p>
        </p:txBody>
      </p:sp>
      <p:sp>
        <p:nvSpPr>
          <p:cNvPr id="3" name="TextBox 2"/>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a:effectLst>
                  <a:outerShdw blurRad="38100" dist="38100" dir="2700000" algn="tl">
                    <a:srgbClr val="FFFFFF"/>
                  </a:outerShdw>
                </a:effectLst>
                <a:latin typeface="Comic Sans MS" pitchFamily="66" charset="0"/>
              </a:rPr>
              <a:t>WE RECOMMEND:-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251520" y="1196752"/>
            <a:ext cx="8714680" cy="5508848"/>
          </a:xfrm>
        </p:spPr>
        <p:txBody>
          <a:bodyPr>
            <a:noAutofit/>
          </a:bodyPr>
          <a:lstStyle/>
          <a:p>
            <a:r>
              <a:rPr lang="en-GB" sz="2000" b="1" dirty="0">
                <a:solidFill>
                  <a:srgbClr val="0000FF"/>
                </a:solidFill>
                <a:hlinkClick r:id="rId2"/>
              </a:rPr>
              <a:t>https://www.bbc.co.uk/bitesize</a:t>
            </a:r>
            <a:endParaRPr lang="en-GB" sz="2000" b="1" dirty="0">
              <a:solidFill>
                <a:srgbClr val="0000FF"/>
              </a:solidFill>
            </a:endParaRPr>
          </a:p>
          <a:p>
            <a:r>
              <a:rPr lang="en-GB" sz="2000" b="1" dirty="0">
                <a:solidFill>
                  <a:srgbClr val="0000FF"/>
                </a:solidFill>
                <a:hlinkClick r:id="rId3"/>
              </a:rPr>
              <a:t>http://www.bbc.co.uk/education</a:t>
            </a:r>
            <a:endParaRPr lang="en-GB" sz="2000" b="1" dirty="0">
              <a:solidFill>
                <a:srgbClr val="0000FF"/>
              </a:solidFill>
            </a:endParaRPr>
          </a:p>
          <a:p>
            <a:pPr lvl="1"/>
            <a:r>
              <a:rPr lang="en-GB" altLang="en-US" sz="1600" dirty="0"/>
              <a:t>These are excellent sites, recently updated to provide revision help for KS2, KS3, KS 4 and KS5. This covers all subjects through activities and tests. </a:t>
            </a:r>
          </a:p>
          <a:p>
            <a:r>
              <a:rPr lang="en-GB" sz="2000" b="1" i="0" u="sng" strike="noStrike" dirty="0">
                <a:solidFill>
                  <a:srgbClr val="0563C1"/>
                </a:solidFill>
                <a:effectLst/>
                <a:latin typeface="+mj-lt"/>
                <a:hlinkClick r:id="rId4"/>
              </a:rPr>
              <a:t>http://www.educationquizzes.com/ks2/maths/</a:t>
            </a:r>
            <a:endParaRPr lang="en-GB" sz="2000" b="1" i="0" u="sng" strike="noStrike" dirty="0">
              <a:solidFill>
                <a:srgbClr val="0563C1"/>
              </a:solidFill>
              <a:effectLst/>
              <a:latin typeface="+mj-lt"/>
            </a:endParaRPr>
          </a:p>
          <a:p>
            <a:pPr lvl="1"/>
            <a:r>
              <a:rPr lang="en-GB" sz="1600" b="0" i="0" dirty="0">
                <a:effectLst/>
              </a:rPr>
              <a:t>A site with both Maths and English based quizzes which are marked as you go along.</a:t>
            </a:r>
            <a:endParaRPr lang="en-GB" sz="2000" b="1" i="0" dirty="0">
              <a:solidFill>
                <a:srgbClr val="000000"/>
              </a:solidFill>
              <a:effectLst/>
              <a:latin typeface="+mj-lt"/>
            </a:endParaRPr>
          </a:p>
          <a:p>
            <a:r>
              <a:rPr lang="en-GB" altLang="en-US" sz="2000" b="1" dirty="0">
                <a:solidFill>
                  <a:srgbClr val="0000FF"/>
                </a:solidFill>
                <a:hlinkClick r:id="rId5"/>
              </a:rPr>
              <a:t>http://www.icteachers.co.uk/children/children_sats.htm</a:t>
            </a:r>
            <a:r>
              <a:rPr lang="en-GB" altLang="en-US" sz="2000" b="1" dirty="0">
                <a:solidFill>
                  <a:srgbClr val="0000FF"/>
                </a:solidFill>
              </a:rPr>
              <a:t> </a:t>
            </a:r>
            <a:endParaRPr lang="en-GB" altLang="en-US" sz="2000" dirty="0">
              <a:solidFill>
                <a:srgbClr val="0000FF"/>
              </a:solidFill>
            </a:endParaRPr>
          </a:p>
          <a:p>
            <a:pPr lvl="1"/>
            <a:r>
              <a:rPr lang="en-GB" altLang="en-US" sz="1600" dirty="0"/>
              <a:t>A wide range of KS2 SATs questions, from both past papers and their own team of teachers. </a:t>
            </a:r>
          </a:p>
          <a:p>
            <a:r>
              <a:rPr lang="en-GB" altLang="en-US" sz="2000" b="1" dirty="0">
                <a:solidFill>
                  <a:srgbClr val="0000FF"/>
                </a:solidFill>
                <a:hlinkClick r:id="rId6"/>
              </a:rPr>
              <a:t>http://primaryhomeworkhelp.co.uk/</a:t>
            </a:r>
            <a:endParaRPr lang="en-GB" altLang="en-US" sz="2000" b="1" dirty="0">
              <a:solidFill>
                <a:srgbClr val="0000FF"/>
              </a:solidFill>
            </a:endParaRPr>
          </a:p>
          <a:p>
            <a:pPr lvl="1"/>
            <a:r>
              <a:rPr lang="en-GB" altLang="en-US" sz="1600" dirty="0"/>
              <a:t>Revision pages from the former site of Woodlands Junior School</a:t>
            </a:r>
            <a:r>
              <a:rPr lang="en-GB" altLang="en-US" sz="1600" b="1" dirty="0"/>
              <a:t>. </a:t>
            </a:r>
            <a:r>
              <a:rPr lang="en-GB" altLang="en-US" sz="1600" dirty="0"/>
              <a:t>These revision pages were put together by staff at Woodlands Junior School. The site provides links to many useful games to help with revision. </a:t>
            </a:r>
          </a:p>
          <a:p>
            <a:pPr eaLnBrk="1" hangingPunct="1"/>
            <a:r>
              <a:rPr lang="en-GB" altLang="en-US" sz="2000" b="1" dirty="0">
                <a:solidFill>
                  <a:srgbClr val="0000FF"/>
                </a:solidFill>
              </a:rPr>
              <a:t>Times Table Rockstars</a:t>
            </a:r>
          </a:p>
          <a:p>
            <a:pPr lvl="1"/>
            <a:r>
              <a:rPr lang="en-GB" altLang="en-US" sz="1600" dirty="0"/>
              <a:t>Times Tables Revision for fluency</a:t>
            </a:r>
          </a:p>
          <a:p>
            <a:pPr eaLnBrk="1" hangingPunct="1"/>
            <a:r>
              <a:rPr lang="en-GB" altLang="en-US" sz="2000" b="1" dirty="0">
                <a:solidFill>
                  <a:srgbClr val="0000FF"/>
                </a:solidFill>
              </a:rPr>
              <a:t>Apps/Games on tablets</a:t>
            </a:r>
          </a:p>
          <a:p>
            <a:pPr lvl="1"/>
            <a:r>
              <a:rPr lang="en-GB" altLang="en-US" sz="1600" dirty="0"/>
              <a:t>Just search SATs/educational games</a:t>
            </a:r>
          </a:p>
        </p:txBody>
      </p:sp>
      <p:pic>
        <p:nvPicPr>
          <p:cNvPr id="19459" name="Picture 5" descr="ICT"/>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7231063" y="4953000"/>
            <a:ext cx="1735137" cy="1752600"/>
          </a:xfrm>
          <a:prstGeom prst="rect">
            <a:avLst/>
          </a:prstGeom>
          <a:noFill/>
          <a:ln w="9525">
            <a:noFill/>
            <a:miter lim="800000"/>
            <a:headEnd/>
            <a:tailEnd/>
          </a:ln>
        </p:spPr>
      </p:pic>
      <p:sp>
        <p:nvSpPr>
          <p:cNvPr id="7" name="TextBox 6"/>
          <p:cNvSpPr txBox="1"/>
          <p:nvPr/>
        </p:nvSpPr>
        <p:spPr>
          <a:xfrm>
            <a:off x="0" y="177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a:effectLst>
                  <a:outerShdw blurRad="38100" dist="38100" dir="2700000" algn="tl">
                    <a:srgbClr val="FFFFFF"/>
                  </a:outerShdw>
                </a:effectLst>
                <a:latin typeface="Comic Sans MS" pitchFamily="66" charset="0"/>
              </a:rPr>
              <a:t>USEFUL WEBSITES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     </a:t>
            </a:r>
            <a:r>
              <a:rPr lang="en-GB" b="1" u="sng" dirty="0">
                <a:solidFill>
                  <a:srgbClr val="FFFF00"/>
                </a:solidFill>
              </a:rPr>
              <a:t>English Revision Book</a:t>
            </a:r>
          </a:p>
        </p:txBody>
      </p:sp>
      <p:pic>
        <p:nvPicPr>
          <p:cNvPr id="1026" name="Picture 2"/>
          <p:cNvPicPr>
            <a:picLocks noChangeAspect="1" noChangeArrowheads="1"/>
          </p:cNvPicPr>
          <p:nvPr/>
        </p:nvPicPr>
        <p:blipFill>
          <a:blip r:embed="rId2" cstate="print"/>
          <a:srcRect l="19548" t="8145" r="19635" b="4974"/>
          <a:stretch>
            <a:fillRect/>
          </a:stretch>
        </p:blipFill>
        <p:spPr bwMode="auto">
          <a:xfrm>
            <a:off x="251520" y="404664"/>
            <a:ext cx="2232248" cy="255114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19290" t="10960" r="21087" b="3550"/>
          <a:stretch>
            <a:fillRect/>
          </a:stretch>
        </p:blipFill>
        <p:spPr bwMode="auto">
          <a:xfrm>
            <a:off x="3275856" y="1268760"/>
            <a:ext cx="2448272" cy="2808312"/>
          </a:xfrm>
          <a:prstGeom prst="rect">
            <a:avLst/>
          </a:prstGeom>
          <a:noFill/>
          <a:ln w="9525">
            <a:noFill/>
            <a:miter lim="800000"/>
            <a:headEnd/>
            <a:tailEnd/>
          </a:ln>
        </p:spPr>
      </p:pic>
      <p:pic>
        <p:nvPicPr>
          <p:cNvPr id="1030" name="Picture 6" descr="Next page">
            <a:hlinkClick r:id="rId4" tooltip="Flick through New KS2 English SATS Revision Book (for the 2016 SATS &amp; Beyond) - EHR24"/>
          </p:cNvPr>
          <p:cNvPicPr>
            <a:picLocks noChangeAspect="1" noChangeArrowheads="1"/>
          </p:cNvPicPr>
          <p:nvPr/>
        </p:nvPicPr>
        <p:blipFill>
          <a:blip r:embed="rId5" cstate="print"/>
          <a:srcRect/>
          <a:stretch>
            <a:fillRect/>
          </a:stretch>
        </p:blipFill>
        <p:spPr bwMode="auto">
          <a:xfrm>
            <a:off x="5796136" y="1412776"/>
            <a:ext cx="3024336" cy="4274093"/>
          </a:xfrm>
          <a:prstGeom prst="rect">
            <a:avLst/>
          </a:prstGeom>
          <a:noFill/>
        </p:spPr>
      </p:pic>
      <p:pic>
        <p:nvPicPr>
          <p:cNvPr id="1032" name="Picture 8" descr="Next page">
            <a:hlinkClick r:id="rId6" tooltip="Flick through New KS2 English SATS Revision Book (for the 2016 SATS &amp; Beyond) - EHR24"/>
          </p:cNvPr>
          <p:cNvPicPr>
            <a:picLocks noChangeAspect="1" noChangeArrowheads="1"/>
          </p:cNvPicPr>
          <p:nvPr/>
        </p:nvPicPr>
        <p:blipFill>
          <a:blip r:embed="rId7" cstate="print"/>
          <a:srcRect/>
          <a:stretch>
            <a:fillRect/>
          </a:stretch>
        </p:blipFill>
        <p:spPr bwMode="auto">
          <a:xfrm>
            <a:off x="1475656" y="2996952"/>
            <a:ext cx="2598586" cy="36724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u="sng" dirty="0">
                <a:solidFill>
                  <a:srgbClr val="FFFF00"/>
                </a:solidFill>
              </a:rPr>
              <a:t>English Question Book</a:t>
            </a:r>
          </a:p>
        </p:txBody>
      </p:sp>
      <p:pic>
        <p:nvPicPr>
          <p:cNvPr id="2054" name="Picture 6" descr="Next page">
            <a:hlinkClick r:id="rId2" tooltip="Flick through New KS2 English SATS Question Book (for the 2016 SATS &amp; Beyond) - EHW24"/>
          </p:cNvPr>
          <p:cNvPicPr>
            <a:picLocks noGrp="1" noChangeAspect="1" noChangeArrowheads="1"/>
          </p:cNvPicPr>
          <p:nvPr>
            <p:ph idx="1"/>
          </p:nvPr>
        </p:nvPicPr>
        <p:blipFill>
          <a:blip r:embed="rId3" cstate="print"/>
          <a:srcRect/>
          <a:stretch>
            <a:fillRect/>
          </a:stretch>
        </p:blipFill>
        <p:spPr bwMode="auto">
          <a:xfrm>
            <a:off x="5796136" y="260648"/>
            <a:ext cx="3198560" cy="4525963"/>
          </a:xfrm>
          <a:prstGeom prst="rect">
            <a:avLst/>
          </a:prstGeom>
          <a:noFill/>
        </p:spPr>
      </p:pic>
      <p:pic>
        <p:nvPicPr>
          <p:cNvPr id="2056" name="Picture 8" descr="Next page">
            <a:hlinkClick r:id="rId4" tooltip="Flick through New KS2 English SATS Question Book (for the 2016 SATS &amp; Beyond) - EHW24"/>
          </p:cNvPr>
          <p:cNvPicPr>
            <a:picLocks noChangeAspect="1" noChangeArrowheads="1"/>
          </p:cNvPicPr>
          <p:nvPr/>
        </p:nvPicPr>
        <p:blipFill>
          <a:blip r:embed="rId5" cstate="print"/>
          <a:srcRect/>
          <a:stretch>
            <a:fillRect/>
          </a:stretch>
        </p:blipFill>
        <p:spPr bwMode="auto">
          <a:xfrm>
            <a:off x="179512" y="1340768"/>
            <a:ext cx="2802396" cy="3960440"/>
          </a:xfrm>
          <a:prstGeom prst="rect">
            <a:avLst/>
          </a:prstGeom>
          <a:noFill/>
        </p:spPr>
      </p:pic>
      <p:pic>
        <p:nvPicPr>
          <p:cNvPr id="2058" name="Picture 10" descr="Next page">
            <a:hlinkClick r:id="rId6" tooltip="Flick through New KS2 English SATS Question Book (for the 2016 SATS &amp; Beyond) - EHW24"/>
          </p:cNvPr>
          <p:cNvPicPr>
            <a:picLocks noChangeAspect="1" noChangeArrowheads="1"/>
          </p:cNvPicPr>
          <p:nvPr/>
        </p:nvPicPr>
        <p:blipFill>
          <a:blip r:embed="rId7" cstate="print"/>
          <a:srcRect/>
          <a:stretch>
            <a:fillRect/>
          </a:stretch>
        </p:blipFill>
        <p:spPr bwMode="auto">
          <a:xfrm>
            <a:off x="2771800" y="2179817"/>
            <a:ext cx="3310269" cy="467818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solidFill>
                  <a:srgbClr val="FFFF00"/>
                </a:solidFill>
              </a:rPr>
              <a:t>Grammar, Punctuation &amp; Spelling Book</a:t>
            </a:r>
          </a:p>
        </p:txBody>
      </p:sp>
      <p:pic>
        <p:nvPicPr>
          <p:cNvPr id="19458" name="Picture 2" descr="Next page">
            <a:hlinkClick r:id="rId2" tooltip="Flick through New KS2 English: Grammar, Punctuation and Spelling Study Book (for the 2016 SATS &amp; Beyond) - EGR22"/>
          </p:cNvPr>
          <p:cNvPicPr>
            <a:picLocks noChangeAspect="1" noChangeArrowheads="1"/>
          </p:cNvPicPr>
          <p:nvPr/>
        </p:nvPicPr>
        <p:blipFill>
          <a:blip r:embed="rId3" cstate="print"/>
          <a:srcRect/>
          <a:stretch>
            <a:fillRect/>
          </a:stretch>
        </p:blipFill>
        <p:spPr bwMode="auto">
          <a:xfrm>
            <a:off x="395535" y="1268760"/>
            <a:ext cx="3520759" cy="4981874"/>
          </a:xfrm>
          <a:prstGeom prst="rect">
            <a:avLst/>
          </a:prstGeom>
          <a:noFill/>
        </p:spPr>
      </p:pic>
      <p:pic>
        <p:nvPicPr>
          <p:cNvPr id="19460" name="Picture 4" descr="Next page">
            <a:hlinkClick r:id="rId4" tooltip="Flick through New KS2 English: Grammar, Punctuation and Spelling Study Book (for the 2016 SATS &amp; Beyond) - EGR22"/>
          </p:cNvPr>
          <p:cNvPicPr>
            <a:picLocks noChangeAspect="1" noChangeArrowheads="1"/>
          </p:cNvPicPr>
          <p:nvPr/>
        </p:nvPicPr>
        <p:blipFill>
          <a:blip r:embed="rId5" cstate="print"/>
          <a:srcRect/>
          <a:stretch>
            <a:fillRect/>
          </a:stretch>
        </p:blipFill>
        <p:spPr bwMode="auto">
          <a:xfrm>
            <a:off x="6516216" y="1340768"/>
            <a:ext cx="2448272" cy="3464306"/>
          </a:xfrm>
          <a:prstGeom prst="rect">
            <a:avLst/>
          </a:prstGeom>
          <a:noFill/>
        </p:spPr>
      </p:pic>
      <p:pic>
        <p:nvPicPr>
          <p:cNvPr id="19462" name="Picture 6" descr="Next page">
            <a:hlinkClick r:id="rId6" tooltip="Flick through New KS2 English: Grammar, Punctuation and Spelling Study Book (for the 2016 SATS &amp; Beyond) - EGR22"/>
          </p:cNvPr>
          <p:cNvPicPr>
            <a:picLocks noChangeAspect="1" noChangeArrowheads="1"/>
          </p:cNvPicPr>
          <p:nvPr/>
        </p:nvPicPr>
        <p:blipFill>
          <a:blip r:embed="rId7" cstate="print"/>
          <a:srcRect/>
          <a:stretch>
            <a:fillRect/>
          </a:stretch>
        </p:blipFill>
        <p:spPr bwMode="auto">
          <a:xfrm>
            <a:off x="4067944" y="2060848"/>
            <a:ext cx="2304256" cy="326052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8" name="Picture 14" descr="Next page">
            <a:hlinkClick r:id="rId2" tooltip="Flick through New KS2 Maths Targeted SATs Revision Book - Standard (for the 2016 SATS &amp; Beyond) - MLFR21"/>
          </p:cNvPr>
          <p:cNvPicPr>
            <a:picLocks noChangeAspect="1" noChangeArrowheads="1"/>
          </p:cNvPicPr>
          <p:nvPr/>
        </p:nvPicPr>
        <p:blipFill>
          <a:blip r:embed="rId3" cstate="print"/>
          <a:srcRect/>
          <a:stretch>
            <a:fillRect/>
          </a:stretch>
        </p:blipFill>
        <p:spPr bwMode="auto">
          <a:xfrm>
            <a:off x="2483768" y="2060848"/>
            <a:ext cx="2394775" cy="3384376"/>
          </a:xfrm>
          <a:prstGeom prst="rect">
            <a:avLst/>
          </a:prstGeom>
          <a:noFill/>
        </p:spPr>
      </p:pic>
      <p:pic>
        <p:nvPicPr>
          <p:cNvPr id="16386" name="Picture 2" descr="Next page">
            <a:hlinkClick r:id="rId4" tooltip="Flick through New KS2 Maths Targeted SATs Revision Book - Advanced (for the 2016 SATS &amp; Beyond) - MLHR21"/>
          </p:cNvPr>
          <p:cNvPicPr>
            <a:picLocks noChangeAspect="1" noChangeArrowheads="1"/>
          </p:cNvPicPr>
          <p:nvPr/>
        </p:nvPicPr>
        <p:blipFill>
          <a:blip r:embed="rId5" cstate="print"/>
          <a:srcRect/>
          <a:stretch>
            <a:fillRect/>
          </a:stretch>
        </p:blipFill>
        <p:spPr bwMode="auto">
          <a:xfrm rot="20240101">
            <a:off x="539552" y="692696"/>
            <a:ext cx="1679338" cy="2376264"/>
          </a:xfrm>
          <a:prstGeom prst="rect">
            <a:avLst/>
          </a:prstGeom>
          <a:noFill/>
        </p:spPr>
      </p:pic>
      <p:pic>
        <p:nvPicPr>
          <p:cNvPr id="16388" name="Picture 4" descr="Next page">
            <a:hlinkClick r:id="rId6" tooltip="Flick through New KS2 Maths Targeted SATs Revision Book - Advanced (for the 2016 SATS &amp; Beyond) - MLHR21"/>
          </p:cNvPr>
          <p:cNvPicPr>
            <a:picLocks noChangeAspect="1" noChangeArrowheads="1"/>
          </p:cNvPicPr>
          <p:nvPr/>
        </p:nvPicPr>
        <p:blipFill>
          <a:blip r:embed="rId7" cstate="print"/>
          <a:srcRect/>
          <a:stretch>
            <a:fillRect/>
          </a:stretch>
        </p:blipFill>
        <p:spPr bwMode="auto">
          <a:xfrm>
            <a:off x="2339751" y="1340768"/>
            <a:ext cx="3057159" cy="4320480"/>
          </a:xfrm>
          <a:prstGeom prst="rect">
            <a:avLst/>
          </a:prstGeom>
          <a:noFill/>
        </p:spPr>
      </p:pic>
      <p:pic>
        <p:nvPicPr>
          <p:cNvPr id="16392" name="Picture 8" descr="Next page">
            <a:hlinkClick r:id="rId8" tooltip="Flick through New KS2 Maths Targeted SATs Revision Book - Standard (for the 2016 SATS &amp; Beyond) - MLFR21"/>
          </p:cNvPr>
          <p:cNvPicPr>
            <a:picLocks noChangeAspect="1" noChangeArrowheads="1"/>
          </p:cNvPicPr>
          <p:nvPr/>
        </p:nvPicPr>
        <p:blipFill>
          <a:blip r:embed="rId9" cstate="print"/>
          <a:srcRect/>
          <a:stretch>
            <a:fillRect/>
          </a:stretch>
        </p:blipFill>
        <p:spPr bwMode="auto">
          <a:xfrm>
            <a:off x="6372200" y="0"/>
            <a:ext cx="2140011" cy="3024336"/>
          </a:xfrm>
          <a:prstGeom prst="rect">
            <a:avLst/>
          </a:prstGeom>
          <a:noFill/>
        </p:spPr>
      </p:pic>
      <p:pic>
        <p:nvPicPr>
          <p:cNvPr id="16396" name="Picture 12" descr="Next page">
            <a:hlinkClick r:id="rId10" tooltip="Flick through New KS2 Maths Targeted SATs Revision Book - Standard (for the 2016 SATS &amp; Beyond) - MLFR21"/>
          </p:cNvPr>
          <p:cNvPicPr>
            <a:picLocks noChangeAspect="1" noChangeArrowheads="1"/>
          </p:cNvPicPr>
          <p:nvPr/>
        </p:nvPicPr>
        <p:blipFill>
          <a:blip r:embed="rId11" cstate="print"/>
          <a:srcRect/>
          <a:stretch>
            <a:fillRect/>
          </a:stretch>
        </p:blipFill>
        <p:spPr bwMode="auto">
          <a:xfrm>
            <a:off x="827584" y="3717032"/>
            <a:ext cx="1787954" cy="2526796"/>
          </a:xfrm>
          <a:prstGeom prst="rect">
            <a:avLst/>
          </a:prstGeom>
          <a:noFill/>
        </p:spPr>
      </p:pic>
      <p:pic>
        <p:nvPicPr>
          <p:cNvPr id="16394" name="Picture 10" descr="Next page">
            <a:hlinkClick r:id="rId12" tooltip="Flick through New KS2 Maths Targeted SATs Revision Book - Standard (for the 2016 SATS &amp; Beyond) - MLFR21"/>
          </p:cNvPr>
          <p:cNvPicPr>
            <a:picLocks noChangeAspect="1" noChangeArrowheads="1"/>
          </p:cNvPicPr>
          <p:nvPr/>
        </p:nvPicPr>
        <p:blipFill>
          <a:blip r:embed="rId13" cstate="print"/>
          <a:srcRect/>
          <a:stretch>
            <a:fillRect/>
          </a:stretch>
        </p:blipFill>
        <p:spPr bwMode="auto">
          <a:xfrm>
            <a:off x="4644008" y="692696"/>
            <a:ext cx="1872208" cy="2645867"/>
          </a:xfrm>
          <a:prstGeom prst="rect">
            <a:avLst/>
          </a:prstGeom>
          <a:noFill/>
        </p:spPr>
      </p:pic>
      <p:sp>
        <p:nvSpPr>
          <p:cNvPr id="12" name="TextBox 11"/>
          <p:cNvSpPr txBox="1"/>
          <p:nvPr/>
        </p:nvSpPr>
        <p:spPr>
          <a:xfrm>
            <a:off x="1763688" y="188640"/>
            <a:ext cx="4104456" cy="584775"/>
          </a:xfrm>
          <a:prstGeom prst="rect">
            <a:avLst/>
          </a:prstGeom>
          <a:noFill/>
        </p:spPr>
        <p:txBody>
          <a:bodyPr wrap="square" rtlCol="0">
            <a:spAutoFit/>
          </a:bodyPr>
          <a:lstStyle/>
          <a:p>
            <a:pPr algn="ctr"/>
            <a:r>
              <a:rPr lang="en-GB" sz="3200" b="1" u="sng" dirty="0">
                <a:solidFill>
                  <a:srgbClr val="FFFF00"/>
                </a:solidFill>
              </a:rPr>
              <a:t>Maths Revision Books</a:t>
            </a:r>
          </a:p>
        </p:txBody>
      </p:sp>
      <p:pic>
        <p:nvPicPr>
          <p:cNvPr id="2" name="Picture 1">
            <a:extLst>
              <a:ext uri="{FF2B5EF4-FFF2-40B4-BE49-F238E27FC236}">
                <a16:creationId xmlns:a16="http://schemas.microsoft.com/office/drawing/2014/main" id="{9C9D2550-D4CB-4EDD-BCC2-B6A501901787}"/>
              </a:ext>
            </a:extLst>
          </p:cNvPr>
          <p:cNvPicPr>
            <a:picLocks noChangeAspect="1"/>
          </p:cNvPicPr>
          <p:nvPr/>
        </p:nvPicPr>
        <p:blipFill>
          <a:blip r:embed="rId14"/>
          <a:stretch>
            <a:fillRect/>
          </a:stretch>
        </p:blipFill>
        <p:spPr>
          <a:xfrm rot="1645830">
            <a:off x="6370725" y="3554107"/>
            <a:ext cx="1905000" cy="26955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285750" indent="-285750"/>
            <a:r>
              <a:rPr lang="en-GB" altLang="en-US" dirty="0">
                <a:latin typeface="Comic Sans MS" pitchFamily="66" charset="0"/>
              </a:rPr>
              <a:t/>
            </a:r>
            <a:br>
              <a:rPr lang="en-GB" altLang="en-US" dirty="0">
                <a:latin typeface="Comic Sans MS" pitchFamily="66" charset="0"/>
              </a:rPr>
            </a:br>
            <a:endParaRPr lang="en-GB" dirty="0"/>
          </a:p>
        </p:txBody>
      </p:sp>
      <p:sp>
        <p:nvSpPr>
          <p:cNvPr id="3" name="Subtitle 2"/>
          <p:cNvSpPr>
            <a:spLocks noGrp="1"/>
          </p:cNvSpPr>
          <p:nvPr>
            <p:ph type="subTitle" idx="1"/>
          </p:nvPr>
        </p:nvSpPr>
        <p:spPr>
          <a:xfrm>
            <a:off x="323528" y="1916832"/>
            <a:ext cx="8532440" cy="4824536"/>
          </a:xfrm>
        </p:spPr>
        <p:txBody>
          <a:bodyPr>
            <a:normAutofit/>
          </a:bodyPr>
          <a:lstStyle/>
          <a:p>
            <a:pPr marL="457200" indent="-457200" algn="l">
              <a:buFont typeface="Arial" panose="020B0604020202020204" pitchFamily="34" charset="0"/>
              <a:buChar char="•"/>
            </a:pPr>
            <a:r>
              <a:rPr lang="en-GB" sz="4000" dirty="0">
                <a:latin typeface="Comic Sans MS" panose="030F0702030302020204" pitchFamily="66" charset="0"/>
              </a:rPr>
              <a:t>Standard Assessment Tests</a:t>
            </a:r>
          </a:p>
          <a:p>
            <a:pPr marL="914400" lvl="1" indent="-457200" algn="l">
              <a:buFont typeface="Arial" panose="020B0604020202020204" pitchFamily="34" charset="0"/>
              <a:buChar char="•"/>
            </a:pPr>
            <a:r>
              <a:rPr lang="en-GB" sz="3600" dirty="0">
                <a:latin typeface="Comic Sans MS" panose="030F0702030302020204" pitchFamily="66" charset="0"/>
              </a:rPr>
              <a:t>English Reading</a:t>
            </a:r>
          </a:p>
          <a:p>
            <a:pPr marL="914400" lvl="1" indent="-457200" algn="l">
              <a:buFont typeface="Arial" panose="020B0604020202020204" pitchFamily="34" charset="0"/>
              <a:buChar char="•"/>
            </a:pPr>
            <a:r>
              <a:rPr lang="en-GB" sz="3600" dirty="0">
                <a:latin typeface="Comic Sans MS" panose="030F0702030302020204" pitchFamily="66" charset="0"/>
              </a:rPr>
              <a:t>English Grammar &amp; Punctuation</a:t>
            </a:r>
          </a:p>
          <a:p>
            <a:pPr marL="914400" lvl="1" indent="-457200" algn="l">
              <a:buFont typeface="Arial" panose="020B0604020202020204" pitchFamily="34" charset="0"/>
              <a:buChar char="•"/>
            </a:pPr>
            <a:r>
              <a:rPr lang="en-GB" sz="3600" dirty="0">
                <a:latin typeface="Comic Sans MS" panose="030F0702030302020204" pitchFamily="66" charset="0"/>
              </a:rPr>
              <a:t>Spelling</a:t>
            </a:r>
          </a:p>
          <a:p>
            <a:pPr marL="914400" lvl="1" indent="-457200" algn="l">
              <a:buFont typeface="Arial" panose="020B0604020202020204" pitchFamily="34" charset="0"/>
              <a:buChar char="•"/>
            </a:pPr>
            <a:r>
              <a:rPr lang="en-GB" sz="3600" dirty="0">
                <a:latin typeface="Comic Sans MS" panose="030F0702030302020204" pitchFamily="66" charset="0"/>
              </a:rPr>
              <a:t>Maths – Reasoning &amp; Arithmetic </a:t>
            </a:r>
            <a:r>
              <a:rPr lang="en-GB" sz="3200" dirty="0">
                <a:latin typeface="Comic Sans MS" panose="030F0702030302020204" pitchFamily="66" charset="0"/>
              </a:rPr>
              <a:t> </a:t>
            </a:r>
          </a:p>
          <a:p>
            <a:pPr marL="457200" indent="-457200" algn="l">
              <a:buFont typeface="Arial" panose="020B0604020202020204" pitchFamily="34" charset="0"/>
              <a:buChar char="•"/>
            </a:pPr>
            <a:endParaRPr lang="en-GB" sz="4000" dirty="0">
              <a:latin typeface="Comic Sans MS" panose="030F0702030302020204" pitchFamily="66" charset="0"/>
            </a:endParaRPr>
          </a:p>
        </p:txBody>
      </p:sp>
      <p:sp>
        <p:nvSpPr>
          <p:cNvPr id="4" name="TextBox 3"/>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What are they?</a:t>
            </a:r>
          </a:p>
        </p:txBody>
      </p:sp>
      <p:sp>
        <p:nvSpPr>
          <p:cNvPr id="5" name="Rectangle 4"/>
          <p:cNvSpPr/>
          <p:nvPr/>
        </p:nvSpPr>
        <p:spPr>
          <a:xfrm>
            <a:off x="504664" y="5373216"/>
            <a:ext cx="8170168" cy="1200329"/>
          </a:xfrm>
          <a:prstGeom prst="rect">
            <a:avLst/>
          </a:prstGeom>
          <a:solidFill>
            <a:schemeClr val="accent2">
              <a:lumMod val="75000"/>
            </a:schemeClr>
          </a:solidFill>
          <a:ln>
            <a:solidFill>
              <a:schemeClr val="tx1"/>
            </a:solidFill>
          </a:ln>
        </p:spPr>
        <p:txBody>
          <a:bodyPr wrap="square">
            <a:spAutoFit/>
          </a:bodyPr>
          <a:lstStyle/>
          <a:p>
            <a:r>
              <a:rPr lang="en-GB" sz="2400" i="1" dirty="0"/>
              <a:t>By using teacher assessment, schools and the government are able to judge a child’s performance in a subject over a longer period of time. </a:t>
            </a:r>
          </a:p>
        </p:txBody>
      </p:sp>
    </p:spTree>
    <p:extLst>
      <p:ext uri="{BB962C8B-B14F-4D97-AF65-F5344CB8AC3E}">
        <p14:creationId xmlns:p14="http://schemas.microsoft.com/office/powerpoint/2010/main" val="50031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u="sng" dirty="0">
                <a:solidFill>
                  <a:srgbClr val="FFFF00"/>
                </a:solidFill>
              </a:rPr>
              <a:t>          </a:t>
            </a:r>
            <a:r>
              <a:rPr lang="en-GB" sz="3200" b="1" dirty="0">
                <a:solidFill>
                  <a:srgbClr val="FFFF00"/>
                </a:solidFill>
              </a:rPr>
              <a:t>            </a:t>
            </a:r>
            <a:r>
              <a:rPr lang="en-GB" sz="3200" b="1" u="sng" dirty="0">
                <a:solidFill>
                  <a:srgbClr val="FFFF00"/>
                </a:solidFill>
              </a:rPr>
              <a:t>Maths Question Books</a:t>
            </a:r>
          </a:p>
        </p:txBody>
      </p:sp>
      <p:sp>
        <p:nvSpPr>
          <p:cNvPr id="3" name="Content Placeholder 2"/>
          <p:cNvSpPr>
            <a:spLocks noGrp="1"/>
          </p:cNvSpPr>
          <p:nvPr>
            <p:ph idx="1"/>
          </p:nvPr>
        </p:nvSpPr>
        <p:spPr/>
        <p:txBody>
          <a:bodyPr>
            <a:normAutofit/>
          </a:bodyPr>
          <a:lstStyle/>
          <a:p>
            <a:endParaRPr lang="en-GB" b="1" dirty="0">
              <a:solidFill>
                <a:srgbClr val="FFFF00"/>
              </a:solidFill>
            </a:endParaRPr>
          </a:p>
          <a:p>
            <a:endParaRPr lang="en-GB" b="1" dirty="0">
              <a:solidFill>
                <a:srgbClr val="FFFF00"/>
              </a:solidFill>
            </a:endParaRPr>
          </a:p>
          <a:p>
            <a:endParaRPr lang="en-GB" b="1" dirty="0">
              <a:solidFill>
                <a:srgbClr val="FFFF00"/>
              </a:solidFill>
            </a:endParaRPr>
          </a:p>
          <a:p>
            <a:endParaRPr lang="en-GB" b="1" dirty="0">
              <a:solidFill>
                <a:srgbClr val="FFFF00"/>
              </a:solidFill>
            </a:endParaRPr>
          </a:p>
          <a:p>
            <a:endParaRPr lang="en-GB" b="1" dirty="0">
              <a:solidFill>
                <a:srgbClr val="FFFF00"/>
              </a:solidFill>
            </a:endParaRPr>
          </a:p>
          <a:p>
            <a:endParaRPr lang="en-GB" b="1" dirty="0">
              <a:solidFill>
                <a:srgbClr val="FFFF00"/>
              </a:solidFill>
            </a:endParaRPr>
          </a:p>
          <a:p>
            <a:endParaRPr lang="en-GB" dirty="0"/>
          </a:p>
        </p:txBody>
      </p:sp>
      <p:pic>
        <p:nvPicPr>
          <p:cNvPr id="18442" name="Picture 10" descr="Next page">
            <a:hlinkClick r:id="rId2" tooltip="Flick through New KS2 Maths Question Book (for the 2016 SATS &amp; Beyond) - MHW25"/>
          </p:cNvPr>
          <p:cNvPicPr>
            <a:picLocks noChangeAspect="1" noChangeArrowheads="1"/>
          </p:cNvPicPr>
          <p:nvPr/>
        </p:nvPicPr>
        <p:blipFill>
          <a:blip r:embed="rId3" cstate="print"/>
          <a:srcRect/>
          <a:stretch>
            <a:fillRect/>
          </a:stretch>
        </p:blipFill>
        <p:spPr bwMode="auto">
          <a:xfrm>
            <a:off x="5868144" y="2348880"/>
            <a:ext cx="3186657" cy="4509120"/>
          </a:xfrm>
          <a:prstGeom prst="rect">
            <a:avLst/>
          </a:prstGeom>
          <a:noFill/>
        </p:spPr>
      </p:pic>
      <p:pic>
        <p:nvPicPr>
          <p:cNvPr id="18444" name="Picture 12" descr="Next page">
            <a:hlinkClick r:id="rId4" tooltip="Flick through New KS2 Maths Question Book (for the 2016 SATS &amp; Beyond) - MHW25"/>
          </p:cNvPr>
          <p:cNvPicPr>
            <a:picLocks noChangeAspect="1" noChangeArrowheads="1"/>
          </p:cNvPicPr>
          <p:nvPr/>
        </p:nvPicPr>
        <p:blipFill>
          <a:blip r:embed="rId5" cstate="print"/>
          <a:srcRect/>
          <a:stretch>
            <a:fillRect/>
          </a:stretch>
        </p:blipFill>
        <p:spPr bwMode="auto">
          <a:xfrm>
            <a:off x="323528" y="260648"/>
            <a:ext cx="2952328" cy="4177544"/>
          </a:xfrm>
          <a:prstGeom prst="rect">
            <a:avLst/>
          </a:prstGeom>
          <a:noFill/>
        </p:spPr>
      </p:pic>
      <p:pic>
        <p:nvPicPr>
          <p:cNvPr id="18446" name="Picture 14" descr="Next page">
            <a:hlinkClick r:id="rId6" tooltip="Flick through New KS2 Maths Question Book (for the 2016 SATS &amp; Beyond) - MHW25"/>
          </p:cNvPr>
          <p:cNvPicPr>
            <a:picLocks noChangeAspect="1" noChangeArrowheads="1"/>
          </p:cNvPicPr>
          <p:nvPr/>
        </p:nvPicPr>
        <p:blipFill>
          <a:blip r:embed="rId7" cstate="print"/>
          <a:srcRect/>
          <a:stretch>
            <a:fillRect/>
          </a:stretch>
        </p:blipFill>
        <p:spPr bwMode="auto">
          <a:xfrm>
            <a:off x="3491880" y="1340768"/>
            <a:ext cx="2232248" cy="315863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67744" y="188640"/>
            <a:ext cx="4464496" cy="6509635"/>
          </a:xfrm>
          <a:prstGeom prst="rect">
            <a:avLst/>
          </a:prstGeom>
        </p:spPr>
      </p:pic>
    </p:spTree>
    <p:extLst>
      <p:ext uri="{BB962C8B-B14F-4D97-AF65-F5344CB8AC3E}">
        <p14:creationId xmlns:p14="http://schemas.microsoft.com/office/powerpoint/2010/main" val="43165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0" y="44624"/>
            <a:ext cx="9137650" cy="769441"/>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4400" dirty="0">
                <a:effectLst>
                  <a:outerShdw blurRad="38100" dist="38100" dir="2700000" algn="tl">
                    <a:srgbClr val="FFFFFF"/>
                  </a:outerShdw>
                </a:effectLst>
                <a:latin typeface="Comic Sans MS" pitchFamily="66" charset="0"/>
              </a:rPr>
              <a:t>Glossary</a:t>
            </a:r>
          </a:p>
        </p:txBody>
      </p:sp>
      <p:sp>
        <p:nvSpPr>
          <p:cNvPr id="2" name="Rectangle 1"/>
          <p:cNvSpPr/>
          <p:nvPr/>
        </p:nvSpPr>
        <p:spPr>
          <a:xfrm>
            <a:off x="107504" y="975494"/>
            <a:ext cx="8712968" cy="5693866"/>
          </a:xfrm>
          <a:prstGeom prst="rect">
            <a:avLst/>
          </a:prstGeom>
        </p:spPr>
        <p:txBody>
          <a:bodyPr wrap="square">
            <a:spAutoFit/>
          </a:bodyPr>
          <a:lstStyle/>
          <a:p>
            <a:r>
              <a:rPr lang="en-GB" sz="1400" b="1" dirty="0" err="1"/>
              <a:t>SPaG</a:t>
            </a:r>
            <a:r>
              <a:rPr lang="en-GB" sz="1400" dirty="0"/>
              <a:t>: This refers to the spelling, punctuation and grammar tests that form part of the English SATs.</a:t>
            </a:r>
          </a:p>
          <a:p>
            <a:endParaRPr lang="en-GB" sz="1400" dirty="0"/>
          </a:p>
          <a:p>
            <a:r>
              <a:rPr lang="en-GB" sz="1400" b="1" dirty="0"/>
              <a:t>National</a:t>
            </a:r>
            <a:r>
              <a:rPr lang="en-GB" sz="1400" dirty="0"/>
              <a:t> </a:t>
            </a:r>
            <a:r>
              <a:rPr lang="en-GB" sz="1400" b="1" dirty="0"/>
              <a:t>curriculum</a:t>
            </a:r>
            <a:r>
              <a:rPr lang="en-GB" sz="1400" dirty="0"/>
              <a:t> </a:t>
            </a:r>
            <a:r>
              <a:rPr lang="en-GB" sz="1400" b="1" dirty="0"/>
              <a:t>tests</a:t>
            </a:r>
            <a:r>
              <a:rPr lang="en-GB" sz="1400" dirty="0"/>
              <a:t>: This is the official name for the SATs, but the vast majority of people refer to them simply by SATs.</a:t>
            </a:r>
          </a:p>
          <a:p>
            <a:endParaRPr lang="en-GB" sz="1400" dirty="0"/>
          </a:p>
          <a:p>
            <a:r>
              <a:rPr lang="en-GB" sz="1400" b="1" dirty="0"/>
              <a:t>National</a:t>
            </a:r>
            <a:r>
              <a:rPr lang="en-GB" sz="1400" dirty="0"/>
              <a:t> </a:t>
            </a:r>
            <a:r>
              <a:rPr lang="en-GB" sz="1400" b="1" dirty="0"/>
              <a:t>standard</a:t>
            </a:r>
            <a:r>
              <a:rPr lang="en-GB" sz="1400" dirty="0"/>
              <a:t>: This is the level that children are expected to reach in their SATs, which is set at 100 for both KS1 and KS2.</a:t>
            </a:r>
          </a:p>
          <a:p>
            <a:endParaRPr lang="en-GB" sz="1400" dirty="0"/>
          </a:p>
          <a:p>
            <a:r>
              <a:rPr lang="en-GB" sz="1400" b="1" dirty="0"/>
              <a:t>Floor</a:t>
            </a:r>
            <a:r>
              <a:rPr lang="en-GB" sz="1400" dirty="0"/>
              <a:t> </a:t>
            </a:r>
            <a:r>
              <a:rPr lang="en-GB" sz="1400" b="1" dirty="0"/>
              <a:t>standard</a:t>
            </a:r>
            <a:r>
              <a:rPr lang="en-GB" sz="1400" dirty="0"/>
              <a:t>: If under 65% of a school’s pupils meet the expected standard in reading, writing and maths, and fail to make sufficient progress in all three subjects, the school will be considered below the floor standard.</a:t>
            </a:r>
          </a:p>
          <a:p>
            <a:endParaRPr lang="en-GB" sz="1400" dirty="0"/>
          </a:p>
          <a:p>
            <a:r>
              <a:rPr lang="en-GB" sz="1400" b="1" dirty="0"/>
              <a:t>Expected</a:t>
            </a:r>
            <a:r>
              <a:rPr lang="en-GB" sz="1400" dirty="0"/>
              <a:t> </a:t>
            </a:r>
            <a:r>
              <a:rPr lang="en-GB" sz="1400" b="1" dirty="0"/>
              <a:t>level/standard</a:t>
            </a:r>
            <a:r>
              <a:rPr lang="en-GB" sz="1400" dirty="0"/>
              <a:t>: A score of 100 means that your child is working at the expected standard.</a:t>
            </a:r>
          </a:p>
          <a:p>
            <a:endParaRPr lang="en-GB" sz="1400" dirty="0"/>
          </a:p>
          <a:p>
            <a:r>
              <a:rPr lang="en-GB" sz="1400" b="1" dirty="0"/>
              <a:t>Raw</a:t>
            </a:r>
            <a:r>
              <a:rPr lang="en-GB" sz="1400" dirty="0"/>
              <a:t> </a:t>
            </a:r>
            <a:r>
              <a:rPr lang="en-GB" sz="1400" b="1" dirty="0"/>
              <a:t>score</a:t>
            </a:r>
            <a:r>
              <a:rPr lang="en-GB" sz="1400" dirty="0"/>
              <a:t>: This is the number of marks your child can get on the tests.</a:t>
            </a:r>
          </a:p>
          <a:p>
            <a:endParaRPr lang="en-GB" sz="1400" dirty="0"/>
          </a:p>
          <a:p>
            <a:r>
              <a:rPr lang="en-GB" sz="1400" b="1" dirty="0"/>
              <a:t>Scaled</a:t>
            </a:r>
            <a:r>
              <a:rPr lang="en-GB" sz="1400" dirty="0"/>
              <a:t> </a:t>
            </a:r>
            <a:r>
              <a:rPr lang="en-GB" sz="1400" b="1" dirty="0"/>
              <a:t>Score</a:t>
            </a:r>
            <a:r>
              <a:rPr lang="en-GB" sz="1400" dirty="0"/>
              <a:t>: This is a score that is converted to allow SATs results to be compared year on year. This helps to take into account particularly difficult test years and other factors. </a:t>
            </a:r>
          </a:p>
          <a:p>
            <a:endParaRPr lang="en-GB" sz="1400" dirty="0"/>
          </a:p>
          <a:p>
            <a:r>
              <a:rPr lang="en-GB" sz="1400" b="1" dirty="0"/>
              <a:t>Age-standardised</a:t>
            </a:r>
            <a:r>
              <a:rPr lang="en-GB" sz="1400" dirty="0"/>
              <a:t> </a:t>
            </a:r>
            <a:r>
              <a:rPr lang="en-GB" sz="1400" b="1" dirty="0"/>
              <a:t>test</a:t>
            </a:r>
            <a:r>
              <a:rPr lang="en-GB" sz="1400" dirty="0"/>
              <a:t> </a:t>
            </a:r>
            <a:r>
              <a:rPr lang="en-GB" sz="1400" b="1" dirty="0"/>
              <a:t>scores</a:t>
            </a:r>
            <a:r>
              <a:rPr lang="en-GB" sz="1400" dirty="0"/>
              <a:t>: This is a way for parents to understand how their child did compared with other children who were born in the same month as their own.</a:t>
            </a:r>
          </a:p>
          <a:p>
            <a:endParaRPr lang="en-GB" sz="1400" dirty="0"/>
          </a:p>
          <a:p>
            <a:r>
              <a:rPr lang="en-GB" sz="1400" b="1" dirty="0"/>
              <a:t>League</a:t>
            </a:r>
            <a:r>
              <a:rPr lang="en-GB" sz="1400" dirty="0"/>
              <a:t> </a:t>
            </a:r>
            <a:r>
              <a:rPr lang="en-GB" sz="1400" b="1" dirty="0"/>
              <a:t>tables</a:t>
            </a:r>
            <a:r>
              <a:rPr lang="en-GB" sz="1400" dirty="0"/>
              <a:t>: League tables are produced by the Department for Education and they allow primary schools to be ranked by many different measures, including by SATs results.</a:t>
            </a:r>
          </a:p>
          <a:p>
            <a:endParaRPr lang="en-GB" sz="1400" dirty="0"/>
          </a:p>
          <a:p>
            <a:r>
              <a:rPr lang="en-GB" sz="1400" b="1" dirty="0"/>
              <a:t>The</a:t>
            </a:r>
            <a:r>
              <a:rPr lang="en-GB" sz="1400" dirty="0"/>
              <a:t> </a:t>
            </a:r>
            <a:r>
              <a:rPr lang="en-GB" sz="1400" b="1" dirty="0" err="1"/>
              <a:t>DfE</a:t>
            </a:r>
            <a:r>
              <a:rPr lang="en-GB" sz="1400" dirty="0"/>
              <a:t>: This stands for the Department of Education, and this is the part of government that is tasked with all things education.</a:t>
            </a:r>
          </a:p>
        </p:txBody>
      </p:sp>
    </p:spTree>
    <p:extLst>
      <p:ext uri="{BB962C8B-B14F-4D97-AF65-F5344CB8AC3E}">
        <p14:creationId xmlns:p14="http://schemas.microsoft.com/office/powerpoint/2010/main" val="931561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a:effectLst>
                  <a:outerShdw blurRad="38100" dist="38100" dir="2700000" algn="tl">
                    <a:srgbClr val="FFFFFF"/>
                  </a:outerShdw>
                </a:effectLst>
                <a:latin typeface="Comic Sans MS" pitchFamily="66" charset="0"/>
              </a:rPr>
              <a:t>ANY QUESTIONS?</a:t>
            </a:r>
          </a:p>
        </p:txBody>
      </p:sp>
      <p:sp>
        <p:nvSpPr>
          <p:cNvPr id="5" name="TextBox 4"/>
          <p:cNvSpPr txBox="1"/>
          <p:nvPr/>
        </p:nvSpPr>
        <p:spPr>
          <a:xfrm>
            <a:off x="3432175" y="2209800"/>
            <a:ext cx="2286000" cy="394017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GB" altLang="en-US" sz="25000" b="1">
                <a:effectLst>
                  <a:outerShdw blurRad="38100" dist="38100" dir="2700000" algn="tl">
                    <a:srgbClr val="FFFFFF"/>
                  </a:outerShdw>
                </a:effectLs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285750" indent="-285750"/>
            <a:r>
              <a:rPr lang="en-GB" altLang="en-US" dirty="0">
                <a:latin typeface="Comic Sans MS" pitchFamily="66" charset="0"/>
              </a:rPr>
              <a:t/>
            </a:r>
            <a:br>
              <a:rPr lang="en-GB" altLang="en-US" dirty="0">
                <a:latin typeface="Comic Sans MS" pitchFamily="66" charset="0"/>
              </a:rPr>
            </a:br>
            <a:endParaRPr lang="en-GB" dirty="0"/>
          </a:p>
        </p:txBody>
      </p:sp>
      <p:sp>
        <p:nvSpPr>
          <p:cNvPr id="3" name="Subtitle 2"/>
          <p:cNvSpPr>
            <a:spLocks noGrp="1"/>
          </p:cNvSpPr>
          <p:nvPr>
            <p:ph type="subTitle" idx="1"/>
          </p:nvPr>
        </p:nvSpPr>
        <p:spPr>
          <a:xfrm>
            <a:off x="251520" y="1844824"/>
            <a:ext cx="8640960" cy="4824536"/>
          </a:xfrm>
        </p:spPr>
        <p:txBody>
          <a:bodyPr>
            <a:normAutofit fontScale="77500" lnSpcReduction="20000"/>
          </a:bodyPr>
          <a:lstStyle/>
          <a:p>
            <a:pPr marL="457200" indent="-457200" algn="l">
              <a:buFont typeface="Arial" panose="020B0604020202020204" pitchFamily="34" charset="0"/>
              <a:buChar char="•"/>
            </a:pPr>
            <a:r>
              <a:rPr lang="en-GB" dirty="0"/>
              <a:t>Predominantly used for both parents and teachers to learn more about their child’s academic strengths and weaknesses. </a:t>
            </a:r>
          </a:p>
          <a:p>
            <a:pPr marL="457200" indent="-457200" algn="l">
              <a:buFont typeface="Arial" panose="020B0604020202020204" pitchFamily="34" charset="0"/>
              <a:buChar char="•"/>
            </a:pPr>
            <a:r>
              <a:rPr lang="en-GB" dirty="0"/>
              <a:t>Give teachers the chance to see how children are doing in comparison to their peers not only within the same school, but also nationally.</a:t>
            </a:r>
          </a:p>
          <a:p>
            <a:pPr marL="457200" indent="-457200" algn="l">
              <a:buFont typeface="Arial" panose="020B0604020202020204" pitchFamily="34" charset="0"/>
              <a:buChar char="•"/>
            </a:pPr>
            <a:r>
              <a:rPr lang="en-GB" dirty="0"/>
              <a:t>Useful tool to see how well a child has progressed from KS1 to KS2.</a:t>
            </a:r>
          </a:p>
          <a:p>
            <a:pPr marL="457200" indent="-457200" algn="l">
              <a:buFont typeface="Arial" panose="020B0604020202020204" pitchFamily="34" charset="0"/>
              <a:buChar char="•"/>
            </a:pPr>
            <a:r>
              <a:rPr lang="en-GB" dirty="0"/>
              <a:t>Give secondary schools a base to compare against when the time comes for your child to leave Year 6 and make the journey up to KS3!</a:t>
            </a:r>
          </a:p>
          <a:p>
            <a:pPr marL="457200" indent="-457200" algn="l">
              <a:buFont typeface="Arial" panose="020B0604020202020204" pitchFamily="34" charset="0"/>
              <a:buChar char="•"/>
            </a:pPr>
            <a:r>
              <a:rPr lang="en-GB" dirty="0" err="1"/>
              <a:t>Headteachers</a:t>
            </a:r>
            <a:r>
              <a:rPr lang="en-GB" dirty="0"/>
              <a:t>, Local Authorities and the Department for Education also uses SATs data to identify which primary schools are excelling, and which may be struggling.</a:t>
            </a:r>
          </a:p>
        </p:txBody>
      </p:sp>
      <p:sp>
        <p:nvSpPr>
          <p:cNvPr id="4" name="TextBox 3"/>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What are they for?</a:t>
            </a:r>
          </a:p>
        </p:txBody>
      </p:sp>
    </p:spTree>
    <p:extLst>
      <p:ext uri="{BB962C8B-B14F-4D97-AF65-F5344CB8AC3E}">
        <p14:creationId xmlns:p14="http://schemas.microsoft.com/office/powerpoint/2010/main" val="337984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285750" indent="-285750"/>
            <a:r>
              <a:rPr lang="en-GB" altLang="en-US" dirty="0">
                <a:latin typeface="Comic Sans MS" pitchFamily="66" charset="0"/>
              </a:rPr>
              <a:t/>
            </a:r>
            <a:br>
              <a:rPr lang="en-GB" altLang="en-US" dirty="0">
                <a:latin typeface="Comic Sans MS" pitchFamily="66" charset="0"/>
              </a:rPr>
            </a:br>
            <a:endParaRPr lang="en-GB" dirty="0"/>
          </a:p>
        </p:txBody>
      </p:sp>
      <p:sp>
        <p:nvSpPr>
          <p:cNvPr id="3" name="Subtitle 2"/>
          <p:cNvSpPr>
            <a:spLocks noGrp="1"/>
          </p:cNvSpPr>
          <p:nvPr>
            <p:ph type="subTitle" idx="1"/>
          </p:nvPr>
        </p:nvSpPr>
        <p:spPr>
          <a:xfrm>
            <a:off x="251520" y="1844824"/>
            <a:ext cx="8640960" cy="4824536"/>
          </a:xfrm>
        </p:spPr>
        <p:txBody>
          <a:bodyPr>
            <a:normAutofit/>
          </a:bodyPr>
          <a:lstStyle/>
          <a:p>
            <a:pPr marL="457200" indent="-457200" algn="l">
              <a:buFont typeface="Arial" panose="020B0604020202020204" pitchFamily="34" charset="0"/>
              <a:buChar char="•"/>
            </a:pPr>
            <a:r>
              <a:rPr lang="en-GB" sz="4000" dirty="0">
                <a:latin typeface="Comic Sans MS" panose="030F0702030302020204" pitchFamily="66" charset="0"/>
              </a:rPr>
              <a:t>Are SATs for the school or child?</a:t>
            </a:r>
          </a:p>
          <a:p>
            <a:pPr marL="457200" indent="-457200" algn="l">
              <a:buFont typeface="Arial" panose="020B0604020202020204" pitchFamily="34" charset="0"/>
              <a:buChar char="•"/>
            </a:pPr>
            <a:r>
              <a:rPr lang="en-GB" sz="4000" dirty="0">
                <a:latin typeface="Comic Sans MS" panose="030F0702030302020204" pitchFamily="66" charset="0"/>
              </a:rPr>
              <a:t>No direct consequences of a fail – no retakes.</a:t>
            </a:r>
          </a:p>
          <a:p>
            <a:pPr marL="457200" indent="-457200" algn="l">
              <a:buFont typeface="Arial" panose="020B0604020202020204" pitchFamily="34" charset="0"/>
              <a:buChar char="•"/>
            </a:pPr>
            <a:r>
              <a:rPr lang="en-GB" sz="4000" dirty="0">
                <a:latin typeface="Comic Sans MS" panose="030F0702030302020204" pitchFamily="66" charset="0"/>
              </a:rPr>
              <a:t>Prospective employers wont be worried about a ‘below expected standard’ SATs result.</a:t>
            </a:r>
          </a:p>
        </p:txBody>
      </p:sp>
      <p:sp>
        <p:nvSpPr>
          <p:cNvPr id="4" name="TextBox 3"/>
          <p:cNvSpPr txBox="1"/>
          <p:nvPr/>
        </p:nvSpPr>
        <p:spPr>
          <a:xfrm>
            <a:off x="6350" y="685800"/>
            <a:ext cx="9137650" cy="1015663"/>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Are they important?</a:t>
            </a:r>
          </a:p>
        </p:txBody>
      </p:sp>
      <p:sp>
        <p:nvSpPr>
          <p:cNvPr id="5" name="Rectangle 4"/>
          <p:cNvSpPr/>
          <p:nvPr/>
        </p:nvSpPr>
        <p:spPr>
          <a:xfrm>
            <a:off x="685800" y="3140968"/>
            <a:ext cx="7772400" cy="1905496"/>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8800" dirty="0">
                <a:effectLst>
                  <a:outerShdw blurRad="38100" dist="38100" dir="2700000" algn="tl">
                    <a:srgbClr val="000000">
                      <a:alpha val="43137"/>
                    </a:srgbClr>
                  </a:outerShdw>
                </a:effectLst>
                <a:latin typeface="Comic Sans MS" panose="030F0702030302020204" pitchFamily="66" charset="0"/>
              </a:rPr>
              <a:t>Opportunities</a:t>
            </a:r>
          </a:p>
        </p:txBody>
      </p:sp>
    </p:spTree>
    <p:extLst>
      <p:ext uri="{BB962C8B-B14F-4D97-AF65-F5344CB8AC3E}">
        <p14:creationId xmlns:p14="http://schemas.microsoft.com/office/powerpoint/2010/main" val="218203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285750" indent="-285750"/>
            <a:r>
              <a:rPr lang="en-GB" altLang="en-US" dirty="0">
                <a:latin typeface="Comic Sans MS" pitchFamily="66" charset="0"/>
              </a:rPr>
              <a:t/>
            </a:r>
            <a:br>
              <a:rPr lang="en-GB" altLang="en-US" dirty="0">
                <a:latin typeface="Comic Sans MS" pitchFamily="66" charset="0"/>
              </a:rPr>
            </a:br>
            <a:endParaRPr lang="en-GB" dirty="0"/>
          </a:p>
        </p:txBody>
      </p:sp>
      <p:sp>
        <p:nvSpPr>
          <p:cNvPr id="3" name="Subtitle 2"/>
          <p:cNvSpPr>
            <a:spLocks noGrp="1"/>
          </p:cNvSpPr>
          <p:nvPr>
            <p:ph type="subTitle" idx="1"/>
          </p:nvPr>
        </p:nvSpPr>
        <p:spPr>
          <a:xfrm>
            <a:off x="251520" y="1844824"/>
            <a:ext cx="8640960" cy="4824536"/>
          </a:xfrm>
        </p:spPr>
        <p:txBody>
          <a:bodyPr>
            <a:normAutofit/>
          </a:bodyPr>
          <a:lstStyle/>
          <a:p>
            <a:pPr marL="457200" indent="-457200" algn="l">
              <a:buFont typeface="Arial" panose="020B0604020202020204" pitchFamily="34" charset="0"/>
              <a:buChar char="•"/>
            </a:pPr>
            <a:r>
              <a:rPr lang="en-GB" dirty="0">
                <a:latin typeface="Comic Sans MS" panose="030F0702030302020204" pitchFamily="66" charset="0"/>
              </a:rPr>
              <a:t>Chance to shine!</a:t>
            </a:r>
          </a:p>
          <a:p>
            <a:pPr marL="457200" indent="-457200" algn="l">
              <a:buFont typeface="Arial" panose="020B0604020202020204" pitchFamily="34" charset="0"/>
              <a:buChar char="•"/>
            </a:pPr>
            <a:r>
              <a:rPr lang="en-GB" dirty="0">
                <a:latin typeface="Comic Sans MS" panose="030F0702030302020204" pitchFamily="66" charset="0"/>
              </a:rPr>
              <a:t>Mandatory</a:t>
            </a:r>
          </a:p>
          <a:p>
            <a:pPr marL="457200" indent="-457200" algn="l">
              <a:buFont typeface="Arial" panose="020B0604020202020204" pitchFamily="34" charset="0"/>
              <a:buChar char="•"/>
            </a:pPr>
            <a:r>
              <a:rPr lang="en-GB" dirty="0">
                <a:latin typeface="Comic Sans MS" panose="030F0702030302020204" pitchFamily="66" charset="0"/>
              </a:rPr>
              <a:t>Testing is a part of our culture.</a:t>
            </a:r>
          </a:p>
          <a:p>
            <a:pPr marL="457200" indent="-457200" algn="l">
              <a:buFont typeface="Arial" panose="020B0604020202020204" pitchFamily="34" charset="0"/>
              <a:buChar char="•"/>
            </a:pPr>
            <a:r>
              <a:rPr lang="en-GB" dirty="0">
                <a:latin typeface="Comic Sans MS" panose="030F0702030302020204" pitchFamily="66" charset="0"/>
              </a:rPr>
              <a:t>Can be good measure of progress &amp; can identify areas which may need a boost</a:t>
            </a:r>
          </a:p>
          <a:p>
            <a:pPr marL="457200" indent="-457200" algn="l">
              <a:buFont typeface="Arial" panose="020B0604020202020204" pitchFamily="34" charset="0"/>
              <a:buChar char="•"/>
            </a:pPr>
            <a:r>
              <a:rPr lang="en-GB" dirty="0">
                <a:latin typeface="Comic Sans MS" panose="030F0702030302020204" pitchFamily="66" charset="0"/>
              </a:rPr>
              <a:t>SATs are often used by secondary school to set for maths and English</a:t>
            </a:r>
          </a:p>
        </p:txBody>
      </p:sp>
      <p:sp>
        <p:nvSpPr>
          <p:cNvPr id="4" name="TextBox 3"/>
          <p:cNvSpPr txBox="1"/>
          <p:nvPr/>
        </p:nvSpPr>
        <p:spPr>
          <a:xfrm>
            <a:off x="6350" y="685800"/>
            <a:ext cx="9137650" cy="1015663"/>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Why do them?</a:t>
            </a:r>
          </a:p>
        </p:txBody>
      </p:sp>
    </p:spTree>
    <p:extLst>
      <p:ext uri="{BB962C8B-B14F-4D97-AF65-F5344CB8AC3E}">
        <p14:creationId xmlns:p14="http://schemas.microsoft.com/office/powerpoint/2010/main" val="60425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285750" indent="-285750"/>
            <a:r>
              <a:rPr lang="en-GB" altLang="en-US" dirty="0">
                <a:latin typeface="Comic Sans MS" pitchFamily="66" charset="0"/>
              </a:rPr>
              <a:t/>
            </a:r>
            <a:br>
              <a:rPr lang="en-GB" altLang="en-US" dirty="0">
                <a:latin typeface="Comic Sans MS" pitchFamily="66" charset="0"/>
              </a:rPr>
            </a:br>
            <a:endParaRPr lang="en-GB" dirty="0"/>
          </a:p>
        </p:txBody>
      </p:sp>
      <p:sp>
        <p:nvSpPr>
          <p:cNvPr id="3" name="Subtitle 2"/>
          <p:cNvSpPr>
            <a:spLocks noGrp="1"/>
          </p:cNvSpPr>
          <p:nvPr>
            <p:ph type="subTitle" idx="1"/>
          </p:nvPr>
        </p:nvSpPr>
        <p:spPr>
          <a:xfrm>
            <a:off x="323528" y="1844824"/>
            <a:ext cx="8424936" cy="4824536"/>
          </a:xfrm>
        </p:spPr>
        <p:txBody>
          <a:bodyPr>
            <a:normAutofit lnSpcReduction="10000"/>
          </a:bodyPr>
          <a:lstStyle/>
          <a:p>
            <a:pPr marL="457200" indent="-457200" algn="l">
              <a:buFont typeface="Arial" panose="020B0604020202020204" pitchFamily="34" charset="0"/>
              <a:buChar char="•"/>
            </a:pPr>
            <a:r>
              <a:rPr lang="en-GB" altLang="en-US" dirty="0">
                <a:latin typeface="Comic Sans MS" pitchFamily="66" charset="0"/>
              </a:rPr>
              <a:t>Practising previous SATS papers</a:t>
            </a:r>
          </a:p>
          <a:p>
            <a:pPr marL="457200" indent="-457200" algn="l">
              <a:buFont typeface="Arial" panose="020B0604020202020204" pitchFamily="34" charset="0"/>
              <a:buChar char="•"/>
            </a:pPr>
            <a:r>
              <a:rPr lang="en-GB" altLang="en-US" dirty="0">
                <a:latin typeface="Comic Sans MS" pitchFamily="66" charset="0"/>
              </a:rPr>
              <a:t>Continuous Assessment</a:t>
            </a:r>
          </a:p>
          <a:p>
            <a:pPr marL="457200" indent="-457200" algn="l">
              <a:buFont typeface="Arial" panose="020B0604020202020204" pitchFamily="34" charset="0"/>
              <a:buChar char="•"/>
            </a:pPr>
            <a:r>
              <a:rPr lang="en-GB" altLang="en-US" dirty="0">
                <a:latin typeface="Comic Sans MS" pitchFamily="66" charset="0"/>
              </a:rPr>
              <a:t>Booster Classes &amp; homework club</a:t>
            </a:r>
          </a:p>
          <a:p>
            <a:pPr marL="457200" indent="-457200" algn="l">
              <a:buFont typeface="Arial" panose="020B0604020202020204" pitchFamily="34" charset="0"/>
              <a:buChar char="•"/>
            </a:pPr>
            <a:r>
              <a:rPr lang="en-GB" altLang="en-US" dirty="0">
                <a:latin typeface="Comic Sans MS" pitchFamily="66" charset="0"/>
              </a:rPr>
              <a:t>Focused Maths Lessons</a:t>
            </a:r>
          </a:p>
          <a:p>
            <a:pPr marL="457200" indent="-457200" algn="l">
              <a:buFont typeface="Arial" panose="020B0604020202020204" pitchFamily="34" charset="0"/>
              <a:buChar char="•"/>
            </a:pPr>
            <a:r>
              <a:rPr lang="en-GB" altLang="en-US" dirty="0">
                <a:latin typeface="Comic Sans MS" pitchFamily="66" charset="0"/>
              </a:rPr>
              <a:t>Focused Spelling Lessons</a:t>
            </a:r>
          </a:p>
          <a:p>
            <a:pPr marL="457200" indent="-457200" algn="l">
              <a:buFont typeface="Arial" panose="020B0604020202020204" pitchFamily="34" charset="0"/>
              <a:buChar char="•"/>
            </a:pPr>
            <a:r>
              <a:rPr lang="en-GB" altLang="en-US" dirty="0">
                <a:latin typeface="Comic Sans MS" pitchFamily="66" charset="0"/>
              </a:rPr>
              <a:t>Focused </a:t>
            </a:r>
            <a:r>
              <a:rPr lang="en-GB" altLang="en-US" dirty="0" err="1">
                <a:latin typeface="Comic Sans MS" pitchFamily="66" charset="0"/>
              </a:rPr>
              <a:t>SPaG</a:t>
            </a:r>
            <a:r>
              <a:rPr lang="en-GB" altLang="en-US" dirty="0">
                <a:latin typeface="Comic Sans MS" pitchFamily="66" charset="0"/>
              </a:rPr>
              <a:t> Lessons</a:t>
            </a:r>
          </a:p>
          <a:p>
            <a:pPr marL="457200" indent="-457200" algn="l">
              <a:buFont typeface="Arial" panose="020B0604020202020204" pitchFamily="34" charset="0"/>
              <a:buChar char="•"/>
            </a:pPr>
            <a:r>
              <a:rPr lang="en-GB" altLang="en-US" dirty="0">
                <a:latin typeface="Comic Sans MS" pitchFamily="66" charset="0"/>
              </a:rPr>
              <a:t>Guided and Independent Reading</a:t>
            </a:r>
          </a:p>
          <a:p>
            <a:pPr marL="457200" indent="-457200" algn="l">
              <a:buFont typeface="Arial" panose="020B0604020202020204" pitchFamily="34" charset="0"/>
              <a:buChar char="•"/>
            </a:pPr>
            <a:r>
              <a:rPr lang="en-GB" altLang="en-US" dirty="0">
                <a:latin typeface="Comic Sans MS" pitchFamily="66" charset="0"/>
              </a:rPr>
              <a:t>Home Learning </a:t>
            </a:r>
          </a:p>
          <a:p>
            <a:pPr marL="457200" indent="-457200" algn="l">
              <a:buFont typeface="Arial" panose="020B0604020202020204" pitchFamily="34" charset="0"/>
              <a:buChar char="•"/>
            </a:pPr>
            <a:r>
              <a:rPr lang="en-GB" altLang="en-US" dirty="0">
                <a:latin typeface="Comic Sans MS" pitchFamily="66" charset="0"/>
              </a:rPr>
              <a:t>Target Setting and Mentoring </a:t>
            </a:r>
            <a:endParaRPr lang="en-GB" dirty="0"/>
          </a:p>
        </p:txBody>
      </p:sp>
      <p:sp>
        <p:nvSpPr>
          <p:cNvPr id="4" name="TextBox 3"/>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How are we preparing?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txBox="1">
            <a:spLocks noGrp="1"/>
          </p:cNvSpPr>
          <p:nvPr>
            <p:ph idx="1"/>
          </p:nvPr>
        </p:nvSpPr>
        <p:spPr>
          <a:xfrm>
            <a:off x="467544" y="620688"/>
            <a:ext cx="8229600" cy="646331"/>
          </a:xfrm>
          <a:prstGeom prst="rect">
            <a:avLst/>
          </a:prstGeom>
          <a:solidFill>
            <a:srgbClr val="FF0000"/>
          </a:solidFill>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buNone/>
              <a:defRPr/>
            </a:pPr>
            <a:r>
              <a:rPr lang="en-GB" altLang="en-US" sz="3600" dirty="0">
                <a:effectLst>
                  <a:outerShdw blurRad="38100" dist="38100" dir="2700000" algn="tl">
                    <a:srgbClr val="FFFFFF"/>
                  </a:outerShdw>
                </a:effectLst>
                <a:latin typeface="Comic Sans MS" pitchFamily="66" charset="0"/>
              </a:rPr>
              <a:t>WHEN ARE THE TESTS? </a:t>
            </a:r>
          </a:p>
        </p:txBody>
      </p:sp>
      <p:graphicFrame>
        <p:nvGraphicFramePr>
          <p:cNvPr id="5" name="Table 4"/>
          <p:cNvGraphicFramePr>
            <a:graphicFrameLocks noGrp="1"/>
          </p:cNvGraphicFramePr>
          <p:nvPr>
            <p:extLst>
              <p:ext uri="{D42A27DB-BD31-4B8C-83A1-F6EECF244321}">
                <p14:modId xmlns:p14="http://schemas.microsoft.com/office/powerpoint/2010/main" val="2195450583"/>
              </p:ext>
            </p:extLst>
          </p:nvPr>
        </p:nvGraphicFramePr>
        <p:xfrm>
          <a:off x="1043608" y="1484784"/>
          <a:ext cx="7080448" cy="4375156"/>
        </p:xfrm>
        <a:graphic>
          <a:graphicData uri="http://schemas.openxmlformats.org/drawingml/2006/table">
            <a:tbl>
              <a:tblPr/>
              <a:tblGrid>
                <a:gridCol w="2736304">
                  <a:extLst>
                    <a:ext uri="{9D8B030D-6E8A-4147-A177-3AD203B41FA5}">
                      <a16:colId xmlns:a16="http://schemas.microsoft.com/office/drawing/2014/main" val="20000"/>
                    </a:ext>
                  </a:extLst>
                </a:gridCol>
                <a:gridCol w="4344144">
                  <a:extLst>
                    <a:ext uri="{9D8B030D-6E8A-4147-A177-3AD203B41FA5}">
                      <a16:colId xmlns:a16="http://schemas.microsoft.com/office/drawing/2014/main" val="20001"/>
                    </a:ext>
                  </a:extLst>
                </a:gridCol>
              </a:tblGrid>
              <a:tr h="23730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ts val="1800"/>
                        </a:spcBef>
                        <a:spcAft>
                          <a:spcPts val="1800"/>
                        </a:spcAft>
                        <a:buClrTx/>
                        <a:buSzTx/>
                        <a:buFontTx/>
                        <a:buNone/>
                        <a:tabLst/>
                      </a:pPr>
                      <a:r>
                        <a:rPr kumimoji="0" lang="en-GB" altLang="en-US" sz="1600" b="1" i="0" u="none" strike="noStrike" cap="none" normalizeH="0" baseline="0" dirty="0">
                          <a:ln>
                            <a:noFill/>
                          </a:ln>
                          <a:solidFill>
                            <a:schemeClr val="tx1"/>
                          </a:solidFill>
                          <a:effectLst/>
                          <a:latin typeface="Comic Sans MS" pitchFamily="66" charset="0"/>
                          <a:ea typeface="MS PGothic" pitchFamily="34" charset="-128"/>
                        </a:rPr>
                        <a:t>  Date</a:t>
                      </a:r>
                      <a:endParaRPr kumimoji="0" lang="en-GB" altLang="en-US" sz="1600" b="1" i="0" u="none" strike="noStrike" cap="none" normalizeH="0" baseline="0" dirty="0">
                        <a:ln>
                          <a:noFill/>
                        </a:ln>
                        <a:solidFill>
                          <a:schemeClr val="tx1"/>
                        </a:solidFill>
                        <a:effectLst/>
                        <a:latin typeface="Comic Sans MS" pitchFamily="66" charset="0"/>
                        <a:ea typeface="Calibri" pitchFamily="34"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ts val="1800"/>
                        </a:spcBef>
                        <a:spcAft>
                          <a:spcPts val="1800"/>
                        </a:spcAft>
                        <a:buClrTx/>
                        <a:buSzTx/>
                        <a:buFontTx/>
                        <a:buNone/>
                        <a:tabLst/>
                      </a:pPr>
                      <a:r>
                        <a:rPr kumimoji="0" lang="en-GB" altLang="en-US" sz="1600" b="1" i="0" u="none" strike="noStrike" cap="none" normalizeH="0" baseline="0">
                          <a:ln>
                            <a:noFill/>
                          </a:ln>
                          <a:solidFill>
                            <a:schemeClr val="tx1"/>
                          </a:solidFill>
                          <a:effectLst/>
                          <a:latin typeface="Comic Sans MS" pitchFamily="66" charset="0"/>
                          <a:ea typeface="MS PGothic" pitchFamily="34" charset="-128"/>
                        </a:rPr>
                        <a:t> </a:t>
                      </a:r>
                      <a:endParaRPr kumimoji="0" lang="en-GB" altLang="en-US" sz="1600" b="1" i="0" u="none" strike="noStrike" cap="none" normalizeH="0" baseline="0">
                        <a:ln>
                          <a:noFill/>
                        </a:ln>
                        <a:solidFill>
                          <a:schemeClr val="tx1"/>
                        </a:solidFill>
                        <a:effectLst/>
                        <a:latin typeface="Comic Sans MS" pitchFamily="66" charset="0"/>
                        <a:ea typeface="Calibri" pitchFamily="34"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20227">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ts val="1800"/>
                        </a:spcBef>
                        <a:spcAft>
                          <a:spcPts val="1800"/>
                        </a:spcAft>
                        <a:buClrTx/>
                        <a:buSzTx/>
                        <a:buFontTx/>
                        <a:buNone/>
                        <a:tabLst/>
                      </a:pPr>
                      <a:r>
                        <a:rPr kumimoji="0" lang="en-GB" altLang="en-US" sz="1600" b="1" i="0" u="none" strike="noStrike" cap="none" normalizeH="0" baseline="0" dirty="0">
                          <a:ln>
                            <a:noFill/>
                          </a:ln>
                          <a:solidFill>
                            <a:schemeClr val="tx1"/>
                          </a:solidFill>
                          <a:effectLst/>
                          <a:latin typeface="Comic Sans MS" pitchFamily="66" charset="0"/>
                          <a:ea typeface="MS PGothic" pitchFamily="34" charset="-128"/>
                        </a:rPr>
                        <a:t>   Monday 9</a:t>
                      </a:r>
                      <a:r>
                        <a:rPr kumimoji="0" lang="en-GB" altLang="en-US" sz="1600" b="1" i="0" u="none" strike="noStrike" cap="none" normalizeH="0" baseline="30000" dirty="0">
                          <a:ln>
                            <a:noFill/>
                          </a:ln>
                          <a:solidFill>
                            <a:schemeClr val="tx1"/>
                          </a:solidFill>
                          <a:effectLst/>
                          <a:latin typeface="Comic Sans MS" pitchFamily="66" charset="0"/>
                          <a:ea typeface="MS PGothic" pitchFamily="34" charset="-128"/>
                        </a:rPr>
                        <a:t>th</a:t>
                      </a:r>
                      <a:r>
                        <a:rPr kumimoji="0" lang="en-GB" altLang="en-US" sz="1600" b="1" i="0" u="none" strike="noStrike" cap="none" normalizeH="0" baseline="0" dirty="0">
                          <a:ln>
                            <a:noFill/>
                          </a:ln>
                          <a:solidFill>
                            <a:schemeClr val="tx1"/>
                          </a:solidFill>
                          <a:effectLst/>
                          <a:latin typeface="Comic Sans MS" pitchFamily="66" charset="0"/>
                          <a:ea typeface="MS PGothic" pitchFamily="34" charset="-128"/>
                        </a:rPr>
                        <a:t> May</a:t>
                      </a:r>
                      <a:endParaRPr kumimoji="0" lang="en-GB" altLang="en-US" sz="1600" b="1" i="0" u="none" strike="noStrike" cap="none" normalizeH="0" baseline="0" dirty="0">
                        <a:ln>
                          <a:noFill/>
                        </a:ln>
                        <a:solidFill>
                          <a:schemeClr val="tx1"/>
                        </a:solidFill>
                        <a:effectLst/>
                        <a:latin typeface="Comic Sans MS" pitchFamily="66" charset="0"/>
                        <a:ea typeface="Calibri" pitchFamily="34"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itchFamily="66" charset="0"/>
                          <a:ea typeface="MS PGothic" pitchFamily="34" charset="-128"/>
                        </a:rPr>
                        <a:t>English grammar, punctuation and spelling </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itchFamily="66" charset="0"/>
                          <a:ea typeface="MS PGothic" pitchFamily="34" charset="-128"/>
                        </a:rPr>
                        <a:t>Paper 1: questions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itchFamily="66" charset="0"/>
                          <a:ea typeface="MS PGothic" pitchFamily="34" charset="-128"/>
                        </a:rPr>
                        <a:t>Paper 2: spelling</a:t>
                      </a: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861309">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omic Sans MS" pitchFamily="66" charset="0"/>
                          <a:ea typeface="MS PGothic" pitchFamily="34" charset="-128"/>
                        </a:rPr>
                        <a:t>   Tuesday 10</a:t>
                      </a:r>
                      <a:r>
                        <a:rPr kumimoji="0" lang="en-GB" altLang="en-US" sz="1600" b="1" i="0" u="none" strike="noStrike" cap="none" normalizeH="0" baseline="30000" dirty="0">
                          <a:ln>
                            <a:noFill/>
                          </a:ln>
                          <a:solidFill>
                            <a:schemeClr val="tx1"/>
                          </a:solidFill>
                          <a:effectLst/>
                          <a:latin typeface="Comic Sans MS" pitchFamily="66" charset="0"/>
                          <a:ea typeface="MS PGothic" pitchFamily="34" charset="-128"/>
                        </a:rPr>
                        <a:t>th</a:t>
                      </a:r>
                      <a:r>
                        <a:rPr kumimoji="0" lang="en-GB" altLang="en-US" sz="1600" b="1" i="0" u="none" strike="noStrike" cap="none" normalizeH="0" baseline="0" dirty="0">
                          <a:ln>
                            <a:noFill/>
                          </a:ln>
                          <a:solidFill>
                            <a:schemeClr val="tx1"/>
                          </a:solidFill>
                          <a:effectLst/>
                          <a:latin typeface="Comic Sans MS" pitchFamily="66" charset="0"/>
                          <a:ea typeface="MS PGothic" pitchFamily="34" charset="-128"/>
                        </a:rPr>
                        <a:t> May</a:t>
                      </a:r>
                      <a:endParaRPr kumimoji="0" lang="en-GB" altLang="en-US" sz="1600" b="1" i="0" u="none" strike="noStrike" cap="none" normalizeH="0" baseline="0" dirty="0">
                        <a:ln>
                          <a:noFill/>
                        </a:ln>
                        <a:solidFill>
                          <a:schemeClr val="tx1"/>
                        </a:solidFill>
                        <a:effectLst/>
                        <a:latin typeface="Comic Sans MS" pitchFamily="66" charset="0"/>
                        <a:ea typeface="Calibri" pitchFamily="34"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altLang="en-US" sz="1600" b="0" i="0" u="none" strike="noStrike" cap="none" normalizeH="0" baseline="0" dirty="0">
                          <a:ln>
                            <a:noFill/>
                          </a:ln>
                          <a:solidFill>
                            <a:schemeClr val="tx1"/>
                          </a:solidFill>
                          <a:effectLst/>
                          <a:latin typeface="Comic Sans MS" pitchFamily="66" charset="0"/>
                          <a:ea typeface="MS PGothic" pitchFamily="34" charset="-128"/>
                        </a:rPr>
                        <a:t>English reading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Comic Sans MS" pitchFamily="66" charset="0"/>
                        <a:ea typeface="Calibri" pitchFamily="34"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39428">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omic Sans MS" pitchFamily="66" charset="0"/>
                          <a:ea typeface="MS PGothic" pitchFamily="34" charset="-128"/>
                        </a:rPr>
                        <a:t>   Wednesday 11</a:t>
                      </a:r>
                      <a:r>
                        <a:rPr kumimoji="0" lang="en-GB" altLang="en-US" sz="1600" b="1" i="0" u="none" strike="noStrike" cap="none" normalizeH="0" baseline="30000" dirty="0">
                          <a:ln>
                            <a:noFill/>
                          </a:ln>
                          <a:solidFill>
                            <a:schemeClr val="tx1"/>
                          </a:solidFill>
                          <a:effectLst/>
                          <a:latin typeface="Comic Sans MS" pitchFamily="66" charset="0"/>
                          <a:ea typeface="MS PGothic" pitchFamily="34" charset="-128"/>
                        </a:rPr>
                        <a:t>th</a:t>
                      </a:r>
                      <a:r>
                        <a:rPr kumimoji="0" lang="en-GB" altLang="en-US" sz="1600" b="1" i="0" u="none" strike="noStrike" cap="none" normalizeH="0" baseline="0" dirty="0">
                          <a:ln>
                            <a:noFill/>
                          </a:ln>
                          <a:solidFill>
                            <a:schemeClr val="tx1"/>
                          </a:solidFill>
                          <a:effectLst/>
                          <a:latin typeface="Comic Sans MS" pitchFamily="66" charset="0"/>
                          <a:ea typeface="MS PGothic" pitchFamily="34" charset="-128"/>
                        </a:rPr>
                        <a:t> May</a:t>
                      </a:r>
                      <a:endParaRPr kumimoji="0" lang="en-GB" altLang="en-US" sz="1600" b="1" i="0" u="none" strike="noStrike" cap="none" normalizeH="0" baseline="0" dirty="0">
                        <a:ln>
                          <a:noFill/>
                        </a:ln>
                        <a:solidFill>
                          <a:schemeClr val="tx1"/>
                        </a:solidFill>
                        <a:effectLst/>
                        <a:latin typeface="Comic Sans MS" pitchFamily="66" charset="0"/>
                        <a:ea typeface="Calibri" pitchFamily="34"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itchFamily="66" charset="0"/>
                          <a:ea typeface="MS PGothic" pitchFamily="34" charset="-128"/>
                        </a:rPr>
                        <a:t>Mathematics </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itchFamily="66" charset="0"/>
                          <a:ea typeface="MS PGothic" pitchFamily="34" charset="-128"/>
                        </a:rPr>
                        <a:t>Paper 1: arithmetic </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itchFamily="66" charset="0"/>
                          <a:ea typeface="MS PGothic" pitchFamily="34" charset="-128"/>
                        </a:rPr>
                        <a:t>Paper 2: reasoning </a:t>
                      </a:r>
                    </a:p>
                    <a:p>
                      <a:pPr marL="0" marR="0" lvl="0" indent="0" algn="l" defTabSz="914400" rtl="0" eaLnBrk="1" fontAlgn="base" latinLnBrk="0" hangingPunct="1">
                        <a:lnSpc>
                          <a:spcPct val="115000"/>
                        </a:lnSpc>
                        <a:spcBef>
                          <a:spcPts val="1800"/>
                        </a:spcBef>
                        <a:spcAft>
                          <a:spcPts val="1800"/>
                        </a:spcAft>
                        <a:buClrTx/>
                        <a:buSzTx/>
                        <a:buFontTx/>
                        <a:buNone/>
                        <a:tabLst/>
                      </a:pPr>
                      <a:endParaRPr kumimoji="0" lang="en-GB" altLang="en-US" sz="1600" b="0" i="0" u="none" strike="noStrike" cap="none" normalizeH="0" baseline="0" dirty="0">
                        <a:ln>
                          <a:noFill/>
                        </a:ln>
                        <a:solidFill>
                          <a:schemeClr val="tx1"/>
                        </a:solidFill>
                        <a:effectLst/>
                        <a:latin typeface="Comic Sans MS" pitchFamily="66" charset="0"/>
                        <a:ea typeface="Calibri" pitchFamily="34"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042108">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omic Sans MS" pitchFamily="66" charset="0"/>
                          <a:ea typeface="MS PGothic" pitchFamily="34" charset="-128"/>
                        </a:rPr>
                        <a:t>   Thursday 12</a:t>
                      </a:r>
                      <a:r>
                        <a:rPr kumimoji="0" lang="en-GB" altLang="en-US" sz="1600" b="1" i="0" u="none" strike="noStrike" cap="none" normalizeH="0" baseline="30000" dirty="0">
                          <a:ln>
                            <a:noFill/>
                          </a:ln>
                          <a:solidFill>
                            <a:schemeClr val="tx1"/>
                          </a:solidFill>
                          <a:effectLst/>
                          <a:latin typeface="Comic Sans MS" pitchFamily="66" charset="0"/>
                          <a:ea typeface="MS PGothic" pitchFamily="34" charset="-128"/>
                        </a:rPr>
                        <a:t>th</a:t>
                      </a:r>
                      <a:r>
                        <a:rPr kumimoji="0" lang="en-GB" altLang="en-US" sz="1600" b="1" i="0" u="none" strike="noStrike" cap="none" normalizeH="0" baseline="0" dirty="0">
                          <a:ln>
                            <a:noFill/>
                          </a:ln>
                          <a:solidFill>
                            <a:schemeClr val="tx1"/>
                          </a:solidFill>
                          <a:effectLst/>
                          <a:latin typeface="Comic Sans MS" pitchFamily="66" charset="0"/>
                          <a:ea typeface="MS PGothic" pitchFamily="34" charset="-128"/>
                        </a:rPr>
                        <a:t> May</a:t>
                      </a:r>
                      <a:endParaRPr kumimoji="0" lang="en-GB" altLang="en-US" sz="1600" b="1" i="0" u="none" strike="noStrike" cap="none" normalizeH="0" baseline="0" dirty="0">
                        <a:ln>
                          <a:noFill/>
                        </a:ln>
                        <a:solidFill>
                          <a:schemeClr val="tx1"/>
                        </a:solidFill>
                        <a:effectLst/>
                        <a:latin typeface="Comic Sans MS" pitchFamily="66" charset="0"/>
                        <a:ea typeface="Calibri" pitchFamily="34"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itchFamily="66" charset="0"/>
                          <a:ea typeface="MS PGothic" pitchFamily="34" charset="-128"/>
                        </a:rPr>
                        <a:t>Mathematics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itchFamily="66" charset="0"/>
                          <a:ea typeface="MS PGothic" pitchFamily="34" charset="-128"/>
                        </a:rPr>
                        <a:t>Paper 3: reasoning </a:t>
                      </a:r>
                      <a:endParaRPr kumimoji="0" lang="en-GB" altLang="en-US" sz="1600" b="0" i="0" u="none" strike="noStrike" cap="none" normalizeH="0" baseline="0" dirty="0">
                        <a:ln>
                          <a:noFill/>
                        </a:ln>
                        <a:solidFill>
                          <a:schemeClr val="tx1"/>
                        </a:solidFill>
                        <a:effectLst/>
                        <a:latin typeface="Comic Sans MS" pitchFamily="66" charset="0"/>
                        <a:ea typeface="Calibri" pitchFamily="34"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51520" y="260648"/>
            <a:ext cx="4499992" cy="646331"/>
          </a:xfrm>
          <a:prstGeom prst="rect">
            <a:avLst/>
          </a:prstGeom>
          <a:solidFill>
            <a:srgbClr val="FF0000"/>
          </a:solidFill>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buNone/>
              <a:defRPr/>
            </a:pPr>
            <a:r>
              <a:rPr lang="en-GB" altLang="en-US" sz="3600" dirty="0">
                <a:effectLst>
                  <a:outerShdw blurRad="38100" dist="38100" dir="2700000" algn="tl">
                    <a:srgbClr val="FFFFFF"/>
                  </a:outerShdw>
                </a:effectLst>
                <a:latin typeface="Comic Sans MS" pitchFamily="66" charset="0"/>
              </a:rPr>
              <a:t>What are they like?</a:t>
            </a:r>
          </a:p>
        </p:txBody>
      </p:sp>
      <p:sp>
        <p:nvSpPr>
          <p:cNvPr id="6" name="Subtitle 2"/>
          <p:cNvSpPr txBox="1">
            <a:spLocks/>
          </p:cNvSpPr>
          <p:nvPr/>
        </p:nvSpPr>
        <p:spPr>
          <a:xfrm>
            <a:off x="107504" y="1195011"/>
            <a:ext cx="4644008" cy="54023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700" b="1" dirty="0">
                <a:latin typeface="Comic Sans MS" panose="030F0702030302020204" pitchFamily="66" charset="0"/>
              </a:rPr>
              <a:t>KS2 reading SATs:</a:t>
            </a:r>
          </a:p>
          <a:p>
            <a:r>
              <a:rPr lang="en-GB" sz="2700" dirty="0">
                <a:latin typeface="Comic Sans MS" panose="030F0702030302020204" pitchFamily="66" charset="0"/>
              </a:rPr>
              <a:t>One paper - questions based on 3 texts. 1 hour.</a:t>
            </a:r>
          </a:p>
          <a:p>
            <a:r>
              <a:rPr lang="en-GB" sz="2700" b="1" dirty="0">
                <a:latin typeface="Comic Sans MS" panose="030F0702030302020204" pitchFamily="66" charset="0"/>
              </a:rPr>
              <a:t>Grammar, punctuation and spelling SATs: </a:t>
            </a:r>
            <a:r>
              <a:rPr lang="en-GB" sz="2700" dirty="0">
                <a:latin typeface="Comic Sans MS" panose="030F0702030302020204" pitchFamily="66" charset="0"/>
              </a:rPr>
              <a:t>Range of question types: multiple choice, true or false and written answers. 45 minutes.</a:t>
            </a:r>
          </a:p>
          <a:p>
            <a:r>
              <a:rPr lang="en-GB" sz="2700" dirty="0">
                <a:latin typeface="Comic Sans MS" panose="030F0702030302020204" pitchFamily="66" charset="0"/>
              </a:rPr>
              <a:t>20-word aural spelling test lasts around 15 minutes.</a:t>
            </a:r>
          </a:p>
        </p:txBody>
      </p:sp>
      <p:pic>
        <p:nvPicPr>
          <p:cNvPr id="3" name="Picture 2"/>
          <p:cNvPicPr>
            <a:picLocks noChangeAspect="1"/>
          </p:cNvPicPr>
          <p:nvPr/>
        </p:nvPicPr>
        <p:blipFill>
          <a:blip r:embed="rId2"/>
          <a:stretch>
            <a:fillRect/>
          </a:stretch>
        </p:blipFill>
        <p:spPr>
          <a:xfrm>
            <a:off x="4760640" y="5815160"/>
            <a:ext cx="4289760" cy="960613"/>
          </a:xfrm>
          <a:prstGeom prst="rect">
            <a:avLst/>
          </a:prstGeom>
        </p:spPr>
      </p:pic>
      <p:pic>
        <p:nvPicPr>
          <p:cNvPr id="9" name="Picture 8"/>
          <p:cNvPicPr>
            <a:picLocks noChangeAspect="1"/>
          </p:cNvPicPr>
          <p:nvPr/>
        </p:nvPicPr>
        <p:blipFill>
          <a:blip r:embed="rId3"/>
          <a:stretch>
            <a:fillRect/>
          </a:stretch>
        </p:blipFill>
        <p:spPr>
          <a:xfrm>
            <a:off x="4775368" y="3446283"/>
            <a:ext cx="2016646" cy="640773"/>
          </a:xfrm>
          <a:prstGeom prst="rect">
            <a:avLst/>
          </a:prstGeom>
        </p:spPr>
      </p:pic>
      <p:pic>
        <p:nvPicPr>
          <p:cNvPr id="10" name="Picture 9"/>
          <p:cNvPicPr>
            <a:picLocks noChangeAspect="1"/>
          </p:cNvPicPr>
          <p:nvPr/>
        </p:nvPicPr>
        <p:blipFill>
          <a:blip r:embed="rId4"/>
          <a:stretch>
            <a:fillRect/>
          </a:stretch>
        </p:blipFill>
        <p:spPr>
          <a:xfrm>
            <a:off x="6792014" y="3446282"/>
            <a:ext cx="2111179" cy="640773"/>
          </a:xfrm>
          <a:prstGeom prst="rect">
            <a:avLst/>
          </a:prstGeom>
        </p:spPr>
      </p:pic>
      <p:pic>
        <p:nvPicPr>
          <p:cNvPr id="11" name="Picture 10"/>
          <p:cNvPicPr>
            <a:picLocks noChangeAspect="1"/>
          </p:cNvPicPr>
          <p:nvPr/>
        </p:nvPicPr>
        <p:blipFill>
          <a:blip r:embed="rId5"/>
          <a:stretch>
            <a:fillRect/>
          </a:stretch>
        </p:blipFill>
        <p:spPr>
          <a:xfrm>
            <a:off x="4760640" y="4168537"/>
            <a:ext cx="4289760" cy="1712673"/>
          </a:xfrm>
          <a:prstGeom prst="rect">
            <a:avLst/>
          </a:prstGeom>
        </p:spPr>
      </p:pic>
      <p:pic>
        <p:nvPicPr>
          <p:cNvPr id="12" name="Picture 11"/>
          <p:cNvPicPr>
            <a:picLocks noChangeAspect="1"/>
          </p:cNvPicPr>
          <p:nvPr/>
        </p:nvPicPr>
        <p:blipFill>
          <a:blip r:embed="rId6"/>
          <a:stretch>
            <a:fillRect/>
          </a:stretch>
        </p:blipFill>
        <p:spPr>
          <a:xfrm>
            <a:off x="4777408" y="165133"/>
            <a:ext cx="2772816" cy="873053"/>
          </a:xfrm>
          <a:prstGeom prst="rect">
            <a:avLst/>
          </a:prstGeom>
        </p:spPr>
      </p:pic>
      <p:pic>
        <p:nvPicPr>
          <p:cNvPr id="13" name="Picture 12"/>
          <p:cNvPicPr>
            <a:picLocks noChangeAspect="1"/>
          </p:cNvPicPr>
          <p:nvPr/>
        </p:nvPicPr>
        <p:blipFill>
          <a:blip r:embed="rId7"/>
          <a:stretch>
            <a:fillRect/>
          </a:stretch>
        </p:blipFill>
        <p:spPr>
          <a:xfrm>
            <a:off x="4775368" y="2678806"/>
            <a:ext cx="4118529" cy="534170"/>
          </a:xfrm>
          <a:prstGeom prst="rect">
            <a:avLst/>
          </a:prstGeom>
        </p:spPr>
      </p:pic>
      <p:pic>
        <p:nvPicPr>
          <p:cNvPr id="14" name="Picture 13"/>
          <p:cNvPicPr>
            <a:picLocks noChangeAspect="1"/>
          </p:cNvPicPr>
          <p:nvPr/>
        </p:nvPicPr>
        <p:blipFill>
          <a:blip r:embed="rId8"/>
          <a:stretch>
            <a:fillRect/>
          </a:stretch>
        </p:blipFill>
        <p:spPr>
          <a:xfrm>
            <a:off x="4775368" y="1080214"/>
            <a:ext cx="3530933" cy="1588033"/>
          </a:xfrm>
          <a:prstGeom prst="rect">
            <a:avLst/>
          </a:prstGeom>
        </p:spPr>
      </p:pic>
    </p:spTree>
    <p:extLst>
      <p:ext uri="{BB962C8B-B14F-4D97-AF65-F5344CB8AC3E}">
        <p14:creationId xmlns:p14="http://schemas.microsoft.com/office/powerpoint/2010/main" val="199593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69032" y="260648"/>
            <a:ext cx="4463008" cy="646331"/>
          </a:xfrm>
          <a:prstGeom prst="rect">
            <a:avLst/>
          </a:prstGeom>
          <a:solidFill>
            <a:srgbClr val="FF0000"/>
          </a:solidFill>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None/>
              <a:defRPr/>
            </a:pPr>
            <a:r>
              <a:rPr lang="en-GB" altLang="en-US" sz="3600" dirty="0">
                <a:effectLst>
                  <a:outerShdw blurRad="38100" dist="38100" dir="2700000" algn="tl">
                    <a:srgbClr val="FFFFFF"/>
                  </a:outerShdw>
                </a:effectLst>
                <a:latin typeface="Comic Sans MS" pitchFamily="66" charset="0"/>
              </a:rPr>
              <a:t>What are they like?</a:t>
            </a:r>
          </a:p>
        </p:txBody>
      </p:sp>
      <p:sp>
        <p:nvSpPr>
          <p:cNvPr id="6" name="Subtitle 2"/>
          <p:cNvSpPr txBox="1">
            <a:spLocks/>
          </p:cNvSpPr>
          <p:nvPr/>
        </p:nvSpPr>
        <p:spPr>
          <a:xfrm>
            <a:off x="251520" y="1050995"/>
            <a:ext cx="4968552" cy="56903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latin typeface="Comic Sans MS" panose="030F0702030302020204" pitchFamily="66" charset="0"/>
              </a:rPr>
              <a:t>KS2 Maths SATs:</a:t>
            </a:r>
          </a:p>
          <a:p>
            <a:r>
              <a:rPr lang="en-GB" dirty="0">
                <a:latin typeface="Comic Sans MS" panose="030F0702030302020204" pitchFamily="66" charset="0"/>
              </a:rPr>
              <a:t>Paper 1 - arithmetic paper, 30 minutes. Fixed response questions. </a:t>
            </a:r>
          </a:p>
          <a:p>
            <a:r>
              <a:rPr lang="en-GB" dirty="0">
                <a:latin typeface="Comic Sans MS" panose="030F0702030302020204" pitchFamily="66" charset="0"/>
              </a:rPr>
              <a:t>Papers 2 and 3 - wider range of question types: multiple choice, true or false and reasoning based. Both 40 minutes</a:t>
            </a:r>
          </a:p>
        </p:txBody>
      </p:sp>
      <p:pic>
        <p:nvPicPr>
          <p:cNvPr id="2" name="Picture 1"/>
          <p:cNvPicPr>
            <a:picLocks noChangeAspect="1"/>
          </p:cNvPicPr>
          <p:nvPr/>
        </p:nvPicPr>
        <p:blipFill>
          <a:blip r:embed="rId2"/>
          <a:stretch>
            <a:fillRect/>
          </a:stretch>
        </p:blipFill>
        <p:spPr>
          <a:xfrm>
            <a:off x="5220072" y="116632"/>
            <a:ext cx="3528392" cy="1131748"/>
          </a:xfrm>
          <a:prstGeom prst="rect">
            <a:avLst/>
          </a:prstGeom>
        </p:spPr>
      </p:pic>
      <p:pic>
        <p:nvPicPr>
          <p:cNvPr id="3" name="Picture 2"/>
          <p:cNvPicPr>
            <a:picLocks noChangeAspect="1"/>
          </p:cNvPicPr>
          <p:nvPr/>
        </p:nvPicPr>
        <p:blipFill>
          <a:blip r:embed="rId3"/>
          <a:stretch>
            <a:fillRect/>
          </a:stretch>
        </p:blipFill>
        <p:spPr>
          <a:xfrm>
            <a:off x="5229077" y="1248380"/>
            <a:ext cx="1791196" cy="631379"/>
          </a:xfrm>
          <a:prstGeom prst="rect">
            <a:avLst/>
          </a:prstGeom>
        </p:spPr>
      </p:pic>
      <p:pic>
        <p:nvPicPr>
          <p:cNvPr id="5" name="Picture 4"/>
          <p:cNvPicPr>
            <a:picLocks noChangeAspect="1"/>
          </p:cNvPicPr>
          <p:nvPr/>
        </p:nvPicPr>
        <p:blipFill>
          <a:blip r:embed="rId4"/>
          <a:stretch>
            <a:fillRect/>
          </a:stretch>
        </p:blipFill>
        <p:spPr>
          <a:xfrm>
            <a:off x="5220072" y="1925468"/>
            <a:ext cx="3688258" cy="1592233"/>
          </a:xfrm>
          <a:prstGeom prst="rect">
            <a:avLst/>
          </a:prstGeom>
        </p:spPr>
      </p:pic>
      <p:pic>
        <p:nvPicPr>
          <p:cNvPr id="7" name="Picture 6"/>
          <p:cNvPicPr>
            <a:picLocks noChangeAspect="1"/>
          </p:cNvPicPr>
          <p:nvPr/>
        </p:nvPicPr>
        <p:blipFill>
          <a:blip r:embed="rId5"/>
          <a:stretch>
            <a:fillRect/>
          </a:stretch>
        </p:blipFill>
        <p:spPr>
          <a:xfrm>
            <a:off x="5191986" y="4434407"/>
            <a:ext cx="3744430" cy="2306961"/>
          </a:xfrm>
          <a:prstGeom prst="rect">
            <a:avLst/>
          </a:prstGeom>
        </p:spPr>
      </p:pic>
      <p:pic>
        <p:nvPicPr>
          <p:cNvPr id="8" name="Picture 7"/>
          <p:cNvPicPr>
            <a:picLocks noChangeAspect="1"/>
          </p:cNvPicPr>
          <p:nvPr/>
        </p:nvPicPr>
        <p:blipFill>
          <a:blip r:embed="rId6"/>
          <a:stretch>
            <a:fillRect/>
          </a:stretch>
        </p:blipFill>
        <p:spPr>
          <a:xfrm>
            <a:off x="5191985" y="3661717"/>
            <a:ext cx="1813897" cy="687770"/>
          </a:xfrm>
          <a:prstGeom prst="rect">
            <a:avLst/>
          </a:prstGeom>
        </p:spPr>
      </p:pic>
      <p:pic>
        <p:nvPicPr>
          <p:cNvPr id="9" name="Picture 8"/>
          <p:cNvPicPr>
            <a:picLocks noChangeAspect="1"/>
          </p:cNvPicPr>
          <p:nvPr/>
        </p:nvPicPr>
        <p:blipFill>
          <a:blip r:embed="rId7"/>
          <a:stretch>
            <a:fillRect/>
          </a:stretch>
        </p:blipFill>
        <p:spPr>
          <a:xfrm>
            <a:off x="7064201" y="3680890"/>
            <a:ext cx="1782254" cy="649424"/>
          </a:xfrm>
          <a:prstGeom prst="rect">
            <a:avLst/>
          </a:prstGeom>
        </p:spPr>
      </p:pic>
    </p:spTree>
    <p:extLst>
      <p:ext uri="{BB962C8B-B14F-4D97-AF65-F5344CB8AC3E}">
        <p14:creationId xmlns:p14="http://schemas.microsoft.com/office/powerpoint/2010/main" val="811200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1178</Words>
  <Application>Microsoft Office PowerPoint</Application>
  <PresentationFormat>On-screen Show (4:3)</PresentationFormat>
  <Paragraphs>149</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ＭＳ Ｐゴシック</vt:lpstr>
      <vt:lpstr>Arial</vt:lpstr>
      <vt:lpstr>Calibri</vt:lpstr>
      <vt:lpstr>Comic Sans MS</vt:lpstr>
      <vt:lpstr>Office Theme</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REPORTING RESULTS 2</vt:lpstr>
      <vt:lpstr>PowerPoint Presentation</vt:lpstr>
      <vt:lpstr>PowerPoint Presentation</vt:lpstr>
      <vt:lpstr>PowerPoint Presentation</vt:lpstr>
      <vt:lpstr>PowerPoint Presentation</vt:lpstr>
      <vt:lpstr>E     English Revision Book</vt:lpstr>
      <vt:lpstr>English Question Book</vt:lpstr>
      <vt:lpstr>Grammar, Punctuation &amp; Spelling Book</vt:lpstr>
      <vt:lpstr>PowerPoint Presentation</vt:lpstr>
      <vt:lpstr>                      Maths Question Books</vt:lpstr>
      <vt:lpstr>PowerPoint Presentation</vt:lpstr>
      <vt:lpstr>PowerPoint Presentation</vt:lpstr>
      <vt:lpstr>PowerPoint Presentation</vt:lpstr>
    </vt:vector>
  </TitlesOfParts>
  <Company>Staffordshire Learning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cwill3500</dc:creator>
  <cp:lastModifiedBy>Adam Parr</cp:lastModifiedBy>
  <cp:revision>36</cp:revision>
  <cp:lastPrinted>2020-01-30T16:27:29Z</cp:lastPrinted>
  <dcterms:created xsi:type="dcterms:W3CDTF">2016-02-29T11:44:26Z</dcterms:created>
  <dcterms:modified xsi:type="dcterms:W3CDTF">2022-01-18T12:15:57Z</dcterms:modified>
</cp:coreProperties>
</file>